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3.xml" ContentType="application/inkml+xml"/>
  <Override PartName="/ppt/ink/ink4.xml" ContentType="application/inkml+xml"/>
  <Override PartName="/ppt/notesSlides/notesSlide8.xml" ContentType="application/vnd.openxmlformats-officedocument.presentationml.notesSlide+xml"/>
  <Override PartName="/ppt/ink/ink5.xml" ContentType="application/inkml+xml"/>
  <Override PartName="/ppt/ink/ink6.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7.xml" ContentType="application/inkml+xml"/>
  <Override PartName="/ppt/notesSlides/notesSlide19.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11.xml" ContentType="application/inkml+xml"/>
  <Override PartName="/ppt/notesSlides/notesSlide24.xml" ContentType="application/vnd.openxmlformats-officedocument.presentationml.notesSlide+xml"/>
  <Override PartName="/ppt/ink/ink12.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8" r:id="rId9"/>
    <p:sldId id="263" r:id="rId10"/>
    <p:sldId id="270" r:id="rId11"/>
    <p:sldId id="284" r:id="rId12"/>
    <p:sldId id="272" r:id="rId13"/>
    <p:sldId id="264" r:id="rId14"/>
    <p:sldId id="265" r:id="rId15"/>
    <p:sldId id="266" r:id="rId16"/>
    <p:sldId id="273" r:id="rId17"/>
    <p:sldId id="274" r:id="rId18"/>
    <p:sldId id="275" r:id="rId19"/>
    <p:sldId id="278" r:id="rId20"/>
    <p:sldId id="276" r:id="rId21"/>
    <p:sldId id="277" r:id="rId22"/>
    <p:sldId id="279" r:id="rId23"/>
    <p:sldId id="281" r:id="rId24"/>
    <p:sldId id="283" r:id="rId25"/>
    <p:sldId id="280" r:id="rId26"/>
    <p:sldId id="282" r:id="rId27"/>
    <p:sldId id="271" r:id="rId28"/>
    <p:sldId id="285" r:id="rId29"/>
    <p:sldId id="26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11" autoAdjust="0"/>
    <p:restoredTop sz="48766" autoAdjust="0"/>
  </p:normalViewPr>
  <p:slideViewPr>
    <p:cSldViewPr snapToGrid="0">
      <p:cViewPr varScale="1">
        <p:scale>
          <a:sx n="55" d="100"/>
          <a:sy n="55" d="100"/>
        </p:scale>
        <p:origin x="2520" y="78"/>
      </p:cViewPr>
      <p:guideLst/>
    </p:cSldViewPr>
  </p:slideViewPr>
  <p:notesTextViewPr>
    <p:cViewPr>
      <p:scale>
        <a:sx n="1" d="1"/>
        <a:sy n="1" d="1"/>
      </p:scale>
      <p:origin x="0" y="0"/>
    </p:cViewPr>
  </p:notesTextViewPr>
  <p:notesViewPr>
    <p:cSldViewPr snapToGrid="0">
      <p:cViewPr varScale="1">
        <p:scale>
          <a:sx n="85" d="100"/>
          <a:sy n="85" d="100"/>
        </p:scale>
        <p:origin x="2815" y="45"/>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6T07:01:26.749"/>
    </inkml:context>
    <inkml:brush xml:id="br0">
      <inkml:brushProperty name="width" value="0.05" units="cm"/>
      <inkml:brushProperty name="height" value="0.05" units="cm"/>
      <inkml:brushProperty name="ignorePressure" value="1"/>
    </inkml:brush>
  </inkml:definitions>
  <inkml:trace contextRef="#ctx0" brushRef="#br0">0 0,'74'22,"-15"-9,0-3,0-3,0-3,1-2,13-3,-11 2,183 6,150 26,-235-19,2-8,46-9,-49 2,1538 0,2598 1,-4077-17,407 11,-538 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7T08:35:08.7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22,'197'14,"903"-9,566-6,-1602 2,0-3,-1-3,1-2,37-11,-68 9</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7T07:44:30.55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20,'153'14,"423"-8,-354-7,497-19,-541 2,-23 18,-134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7T07:44:37.3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1,'122'46,"88"-31,-90-11,496 26,209-31,-808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6T07:01:46.539"/>
    </inkml:context>
    <inkml:brush xml:id="br0">
      <inkml:brushProperty name="width" value="0.05" units="cm"/>
      <inkml:brushProperty name="height" value="0.05" units="cm"/>
      <inkml:brushProperty name="color" value="#E71224"/>
      <inkml:brushProperty name="ignorePressure" value="1"/>
    </inkml:brush>
  </inkml:definitions>
  <inkml:trace contextRef="#ctx0" brushRef="#br0">2 675,'0'8,"0"-7,-1 1,1 0,0 0,0 0,0-1,0 1,0 0,0 0,0 0,1-1,-1 1,1 0,-1 0,1-1,0 1,-1 0,1-1,0 1,0-1,0 1,0-1,1 1,-1-1,0 0,1 0,-1 0,0 1,1-1,-1-1,1 2,11 0,0 1,-1-1,1-1,0 0,0-1,0 0,0-1,0-1,-1 0,11-3,-18 4,23-3,1-2,-1-1,0-1,0-1,-1-1,0-2,-1-1,0 0,-1-2,-1-2,-1 0,19-17,-34 24,-1 1,0-1,-1 0,0 0,-1-1,0 0,-1 0,0 0,-1-1,0 1,0-1,-1 0,-1 1,0-1,-1 0,0-1,43-183,3 72,-45 123,-1-1,1 1,-1-1,1 1,0-1,-1 1,1-1,0 1,0 0,0-1,0 1,0 0,0 0,1 0,-1 0,0 0,0 0,1 0,-1 0,1 0,-1 1,1-1,-1 1,1-1,-1 1,1 0,0-1,-1 1,1 0,-1 0,1 0,0 0,-1 0,1 0,-1 1,1-1,0 1,-1-1,1 1,-1-1,1 1,-1 0,0 0,1 0,-1-1,0 2,1-1,-1 0,0 0,0 0,0 0,0 1,16 19,-1 0,-1 0,-1 2,-1-1,-1 2,-1 0,-1 0,7 25,-7-22,-1-1,-2 0,0 0,-2 1,-1 0,-1 0,-1 0,-2 0,-1 9,0-3,-1-21,1 1,0-1,1 1,0-1,1 0,0 1,1-1,1 0,0 1,0-2,2 1,-1 0,4 4,-4-12,0 1,1-1,0-1,0 1,0-1,0 0,1 0,-1 0,1-1,0 0,-1 0,1 0,0-1,0 0,0 0,1-1,-1 1,6-2,19 5,117 17,-140-22,-1-1,0-1,0 1,0-1,0 0,-1-1,1 1,-1-1,0-1,0 1,0-1,-1 0,1 0,-1-1,-1 0,1 0,-1 0,0 0,0-1,-1 1,1-1,-2 0,1 0,1-7,8-9,-3 6,1 1,-1-1,-1 0,0-1,-1 0,-1 0,-1 0,0-1,1-16,-8-126,3 151,1 1,-1 0,2 0,-1 0,1 0,1 0,-1 1,1-1,1 1,0 0,0 0,0 1,18-32,-20 32,31-79,-33 84,-1 0,1 0,-1-1,0 1,0 0,0 0,0-1,0 1,-1 0,1 0,-1 0,1-1,-1 1,0 0,0 0,0 0,0 0,0 0,0 0,0 0,-1 1,1-1,-1 0,1 1,-1-1,0 1,0 0,1-1,-1 1,0 0,0 0,0 0,-1 0,1 1,0-1,0 0,-2 1,0-2,0 0,0 0,0 1,-1 0,1 0,0 0,0 0,-1 0,1 1,0 0,-1 0,1 0,0 1,-1-1,1 1,0 0,0 0,-1 1,1-1,0 1,0 0,1 0,-1 0,0 1,1-1,-1 1,1 0,0 0,0 0,0 0,0 1,1-1,-1 1,1-1,0 1,2 5,1 0,0-1,0 0,1 1,1-1,-1 0,1 0,1 0,-1 0,1-1,1 1,-1-1,1 0,0 0,1-1,0 0,0 0,0 0,1 0,0-1,0 0,0-1,0 0,1 0,0 0,1 0,8 7,37 26,-1 2,-1 2,37 41,-73-62,0 1,-2 1,0 0,-2 1,0 0,-2 1,0 1,-2-1,0 1,-1 8,42 108,-42-126,-3-2,1-1,0 0,1-1,1 1,0-1,0 0,1-1,1 0,0 0,1 0,-9-9,0 0,0 0,0 0,1 0,-1-1,0 1,1 0,-1-1,0 1,1-1,-1 1,1-1,-1 0,1 1,-1-1,1 0,-1 0,1 0,-1 0,1 0,-1-1,1 1,-1 0,1-1,-1 1,1-1,-1 1,0-1,1 0,-1 0,0 0,1 1,-1-1,0 0,0-1,0 1,0 0,0 0,0 0,0 0,-1-1,1 1,0 0,0-2,20-68,-1-220,1 219,4 1,2 2,4 0,3 0,-33 69,49-136,-50 135,0 0,0 0,0 0,0 0,1 0,-1 0,0 0,0 0,1 0,-1 0,1 0,-1 0,1 0,-1 0,1 0,-1 0,1 0,0 1,0-1,-1 0,1 1,0-1,0 0,0 1,0-1,0 1,-1-1,1 1,0-1,0 1,0 0,1 0,-1-1,0 1,0 0,0 0,0 0,0 0,0 0,0 0,0 0,0 1,0-1,0 0,0 1,0-1,0 0,0 1,0-1,0 1,0 0,0-1,-1 1,1 0,0-1,0 1,-1 0,1 0,0 0,-1-1,1 1,-1 0,1 0,-1 1,39 117,-37-109,29 150,40 166,-57-275,2-1,3 0,1-1,3-2,2 0,3 1,-23-40,1 0,-1-1,1 0,1 0,-1 0,1-1,1 0,-1 0,1-1,0 0,0 0,0-1,1 0,-1-1,1 0,6 2,-15-5,1 0,0 1,0-1,0 1,-1-1,1 0,0 0,0 1,0-1,0 0,0 0,0 0,0 0,0 0,0 0,0 0,0 0,0 0,0-1,0 1,0 0,-1-1,1 1,0-1,0 1,0-1,0 1,-1-1,1 1,0-1,-1 0,1 1,0-1,-1 0,1 0,-1 1,1-1,-1 0,1 0,-1 0,0 0,1 0,-1 1,0-1,0 0,1 0,-1-1,0-127,-20-497,23 583,2-1,2 1,1 1,3 0,1 0,2 1,10-18,-24 58,0 0,0 0,0-1,0 1,0 0,1 0,-1 0,0 0,1 0,-1-1,1 1,-1 0,1 0,0 0,-1 0,1 0,0 0,0 1,0-1,-1 0,1 0,0 0,0 1,0-1,0 1,0-1,1 1,-1-1,0 1,0-1,0 1,0 0,0 0,1-1,-1 1,0 0,0 0,0 0,1 1,-1-1,0 0,0 0,0 1,0-1,1 0,-1 1,0-1,0 1,0-1,0 1,0 0,0 0,0-1,-1 1,1 0,0 0,0 0,0 0,-1 0,1 0,-1 0,1 0,-1 0,1 0,-1 0,1 0,-1 1,0-1,0 0,1 0,107 156,39 64,-7-10,115 131,-253-340,70 68,-70-69,0 1,1-1,-1 0,1 0,0 0,-1 0,1 0,0 0,0 0,-1-1,1 0,0 1,0-1,0 0,-1-1,1 1,0 0,0-1,0 1,-1-1,1 0,0 0,-1 0,1 0,-1-1,1 1,-1-1,0 1,1-1,-1 0,2-2,12-15,-1-2,-1 1,-1-2,0 0,-2 0,-1-1,0-1,-1-3,2 2,96-231,-107 254,1 0,-1-1,1 1,-1 0,1 0,0 0,0 0,0 0,0 0,0 0,0 1,1-1,-1 0,1 0,-1 1,1-1,-1 1,1 0,0-1,0 1,0 0,0 0,0 0,0 0,0 0,0 1,0-1,0 1,0-1,0 1,1 0,-1-1,0 1,0 1,0-1,1 0,-1 0,0 1,0-1,0 1,0 0,0-1,0 1,0 0,0 0,0 1,0-1,0 0,-1 1,1-1,-1 1,1-1,-1 1,1 0,-1 0,16 19,-1 0,-1 1,-1 1,-1 1,5 12,-9-17,198 420,-153-334,-14-55,-39-49,-1-1,1 1,0-1,-1 1,1-1,0 0,-1 1,1-1,0 0,0 1,-1-1,1 0,0 0,0 0,-1 0,1 0,0 1,0-2,-1 1,1 0,0 0,0 0,0 0,-1 0,1 0,0-1,0 1,-1 0,1-1,0 1,-1-1,1 1,-1-1,1 1,0-1,-1 1,1-1,-1 1,1-1,-1 0,1 1,-1-1,0 0,1 1,-1-1,0 0,0 1,1-1,9-43,-10 43,8-270,-9 154,0-14,6 1,6-1,26-113,-11 150,-25 92,16-37,-16 39,-1-1,0 1,1-1,-1 1,1 0,-1-1,1 1,-1 0,1-1,-1 1,1 0,0 0,-1-1,1 1,-1 0,1 0,-1 0,1 0,0 0,-1 0,1 0,0 0,-1 0,1 0,-1 0,1 0,-1 1,1-1,0 0,-1 0,1 1,-1-1,1 0,-1 1,1-1,-1 0,1 1,-1-1,0 1,1-1,-1 1,1-1,-1 1,0-1,0 1,1-1,-1 1,0-1,0 1,0 0,1-1,-1 1,0-1,0 1,0 0,0-1,0 1,49 141,-14-35,4-2,39 69,-73-164,-5-8,0 0,1 0,-1 1,1-1,0 0,0 0,0 0,0 0,0 0,0 0,1 0,-1 0,1 0,-1-1,1 1,0-1,0 1,-1-1,1 1,0-1,0 0,0 0,1 0,-1 0,0 0,0-1,0 1,1-1,-1 1,0-1,0 0,1 0,-1 0,0 0,1 0,53-41,23-41,-3-4,32-50,-80 100,123-157,-145 184,-4 5,1 1,-1-1,1 0,0 0,0 1,0-1,0 1,0 0,1 0,-1 1,1-1,0 0,0 1,0 0,0 0,1 0,-1 1,0 0,1-1,-1 1,1 1,-1-1,1 1,2 0,41 38,-23 0,-1 1,-1 1,-3 1,8 23,194 543,-184-517,-37-88,-1 1,1-1,0 0,0 0,0 1,0-1,0 0,0 0,0 0,1 0,-1 0,1-1,-1 1,1 0,0-1,0 1,0-1,0 1,0-1,0 0,0 0,0 0,0 0,1 0,-1-1,0 1,1-1,-1 1,0-1,1 0,-1 0,0 0,1 0,-1 0,1-1,-1 1,0-1,1 1,-1-1,0 0,0 0,0 0,1-1,9-7,0-1,-1 0,0-1,-1 0,0-1,0 0,-2 0,1-1,4-11,63-113,39-102,-59 120,-52 110,-3 4,1 0,-1-1,1 1,0 0,1 0,-1 0,1 0,0 1,0-1,1 1,-1-1,1 1,0 0,0 1,0-1,1 1,-1 0,1 0,0 0,0 0,0 1,0 0,0 0,1 0,2 0,-4 3,0 0,-1 0,1 0,-1 1,1-1,-1 1,1 0,-1-1,0 2,0-1,0 0,0 1,-1-1,1 1,0 0,1 3,55 92,8 61,138 427,40 103,-202-597,-43-91,0 0,0 0,0 0,0 0,0 0,0-1,0 1,1 0,-1 0,0 0,1 0,-1 0,0-1,1 1,-1 0,1 0,-1-1,1 1,0 0,-1-1,1 1,0 0,0-1,-1 1,1-1,0 1,0-1,0 0,-1 1,1-1,0 0,0 0,0 1,0-1,0 0,0 0,0 0,-1 0,1 0,0 0,0 0,0-1,0 1,0 0,0 0,0-1,0 1,11-49,-3-244,-8 139,2 27,6-1,14-59,-4 109,-20 77,1-1,0 1,0 0,0 0,0 0,0 0,0 0,0 0,0 0,0 0,1 0,-1 0,0 0,1 0,-1 0,1 0,-1 0,1 0,-1 0,1 0,0 0,-1 0,1 1,0-1,0 0,-1 1,1-1,0 0,0 1,0-1,0 1,0-1,0 1,0 0,0-1,0 1,0 0,0 0,0 0,0-1,1 1,-1 0,0 1,0-1,0 0,0 0,0 0,0 1,0-1,0 0,0 1,0-1,1 1,28 52,43 148,-72-197,1-1,0 1,0-1,0 1,0-1,0 1,1-1,-1 0,1 0,0-1,0 1,0 0,0-1,1 0,-1 0,1 0,-1 0,1 0,0-1,0 0,-1 1,1-1,0-1,0 1,0-1,0 1,4-1,2-3,0 0,0-1,0 1,0-2,-1 0,0 0,0 0,0-1,-1-1,0 0,0 0,-1 0,0-1,0 0,1-1,66-81,-4-2,-3-6,3-1,100-135,-168 230,0 1,1-1,-1 0,1 1,-1-1,1 1,0 0,0 0,1 0,-1 0,1 1,-1-1,1 1,0 0,0 0,0 0,0 1,0-1,0 1,0 0,1 0,-1 1,0-1,1 1,-1 0,0 0,1 0,-1 1,3 0,3 7,-1 1,1 0,-2 0,1 1,-1 0,-1 1,0 0,0 0,-1 0,4 11,80 180,-89-199,0 1,0 0,1-1,-1 0,1 1,0-1,0 0,0 0,1 0,-1 0,1 0,-1-1,1 1,0-1,0 0,0 0,0 0,1 0,-1 0,0-1,1 1,-1-1,1 0,0 0,-1 0,1-1,0 1,2-4,0 0,-1 0,1-1,-1 1,1-1,-1 0,0-1,-1 0,1 1,-1-1,0-1,0 1,-1 0,1-1,-1 0,0-1,75-138,-63 111,1 1,2 0,1 2,1 0,2 1,1 1,1 2,14-12,-36 36,1 0,-1 0,1 0,0 1,0 0,0-1,0 1,1 0,-1 1,0-1,1 0,0 1,-1 0,1 0,0 0,-1 0,1 1,0-1,0 1,-1 0,1 0,0 1,0-1,0 1,-1-1,1 1,0 1,-1-1,1 0,2 2,4 6,0 0,-1 1,0 0,-1 0,0 1,0 0,-1 0,5 12,2 1,0 2,-10-17,1-1,0 1,0-1,0 0,1 0,0-1,1 1,0-2,0 1,0-1,4 3,-9-9,1 0,-1 0,1 0,-1 0,1 0,-1-1,1 1,-1-1,1 1,-1-1,1 0,-1 0,0 0,1 0,-1 0,0-1,0 1,0-1,0 0,0 1,-1-1,1 0,0 0,-1 0,1 0,-1 0,0 0,0-1,1 1,-2 0,1-1,0 1,0-1,-1 1,1-1,0 2,7-18,-1 1,0-1,-2 0,0-1,-1 1,-1-1,0 0,-2 0,0 0,-2-7,0 11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7T02:45:58.74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0 108,'2992'0,"-2618"-13,36-19,22-1,-14 13,-98 11,-208 10,-13 4,-1 5,70 16,9 1,-45-13,-87-10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7T02:46:01.45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87,'0'2,"1"-1,0 0,0 1,0-1,0 0,0 0,0 1,0-1,0 0,1 0,-1-1,0 1,1 0,-1 0,0-1,1 1,-1 0,1-1,-1 0,1 1,0-1,-1 0,1 0,-1 0,1 0,-1 0,1 0,5 1,86 12,1-5,0-4,25-5,-49 1,2435-1,-2034-26,-281 11,450-7,-45 2,-366-4,525 7,-617 18,2059 2,-2153 0,0 3,-1 1,0 2,5 3,165 22,-76-35,-118 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7T02:49:34.5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0,'190'18,"17"6,196-4,771-15,-643-7,146 2,-517-20,437 19,-562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7T02:52:26.27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69,'170'17,"168"23,-32-27,19-15,-124 0,533 1,-225-63,-179 59,-169 6,121-16,92-35,398 51,1457-1,-2199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7T06:28:02.55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279 2769,'18'15,"0"0,0-1,2 0,0-2,0-1,1 0,0-1,1-2,0 0,1-1,-1-2,15 3,356 70,-193-55,184-3,622-21,-769-9,123-24,-350 33,381-72,-220 41,-1-7,-3-7,-1-8,116-57,-281 111,59-28,0-2,-2-3,-1-2,9-11,-59 41,0 0,-1-1,0 1,0-1,0 0,-1-1,0 1,0-1,-1 0,1-1,-2 1,1-1,-1 0,0 1,-1-1,0 0,1-4,16-152,19 33,-30 98,-1 1,-1-1,-2 0,-2-1,-1 1,-1 0,-3-12,2-16,-1-402,-1 436,-2-1,0 1,-2 0,-1 1,-1 0,-1 0,-2 1,0 0,-2 1,0 1,-2 0,0 0,-2 2,-3-3,-153-141,-9 5,130 122,-1 2,-1 3,-35-14,66 34,-308-128,264 108,3 1,-1 2,-1 3,-2 3,-4 3,-1 3,0 3,-1 3,0 4,-26 3,-1038 7,1109-2,1 2,-1 1,1 1,-1 1,2 2,-1 1,-14 6,-379 166,93-37,293-122,2 1,0 2,1 2,2 0,1 3,1 0,-3 7,-52 48,-65 79,82-90,51-57,0 0,1 0,1 2,1-1,0 2,1 0,2 0,-9 20,-36 103,25-72,4 1,3 1,3 2,1 13,9-4,3 1,5 63,1-124,1-1,1 1,1-1,0 1,2-1,1 0,1 0,1-1,6 15,19 24,2-2,3-2,3-1,1-2,3-2,23 19,-13-21,3-3,2-2,1-3,53 27,-31-31,-63-32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7T08:35:06.18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38,'989'-1,"-312"-26,868 17,-1409 11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7T08:35:07.69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0,'82'12,"365"-3,-313-10,1607 0,-1701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B3F648B2-08CB-4513-BF3A-2B737C562D01}" type="datetimeFigureOut">
              <a:rPr lang="en-AU" smtClean="0"/>
              <a:t>18/02/2019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27A8B-ABAB-48BB-8FEB-0BFA5443DB89}" type="slidenum">
              <a:rPr lang="en-AU" smtClean="0"/>
              <a:t>‹#›</a:t>
            </a:fld>
            <a:endParaRPr lang="en-AU"/>
          </a:p>
        </p:txBody>
      </p:sp>
    </p:spTree>
    <p:extLst>
      <p:ext uri="{BB962C8B-B14F-4D97-AF65-F5344CB8AC3E}">
        <p14:creationId xmlns:p14="http://schemas.microsoft.com/office/powerpoint/2010/main" val="3861389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b="1" dirty="0"/>
              <a:t>Verbatim</a:t>
            </a:r>
          </a:p>
          <a:p>
            <a:pPr marL="171450" indent="-171450">
              <a:buFont typeface="Arial" panose="020B0604020202020204" pitchFamily="34" charset="0"/>
              <a:buChar char="•"/>
            </a:pPr>
            <a:r>
              <a:rPr lang="en-AU" b="1" dirty="0"/>
              <a:t>Simple Topic</a:t>
            </a:r>
          </a:p>
          <a:p>
            <a:pPr marL="171450" indent="-171450">
              <a:buFont typeface="Arial" panose="020B0604020202020204" pitchFamily="34" charset="0"/>
              <a:buChar char="•"/>
            </a:pPr>
            <a:r>
              <a:rPr lang="en-AU" b="1" dirty="0"/>
              <a:t>Logo</a:t>
            </a:r>
          </a:p>
        </p:txBody>
      </p:sp>
      <p:sp>
        <p:nvSpPr>
          <p:cNvPr id="4" name="Slide Number Placeholder 3"/>
          <p:cNvSpPr>
            <a:spLocks noGrp="1"/>
          </p:cNvSpPr>
          <p:nvPr>
            <p:ph type="sldNum" sz="quarter" idx="5"/>
          </p:nvPr>
        </p:nvSpPr>
        <p:spPr/>
        <p:txBody>
          <a:bodyPr/>
          <a:lstStyle/>
          <a:p>
            <a:fld id="{EAA27A8B-ABAB-48BB-8FEB-0BFA5443DB89}" type="slidenum">
              <a:rPr lang="en-AU" smtClean="0"/>
              <a:t>1</a:t>
            </a:fld>
            <a:endParaRPr lang="en-AU"/>
          </a:p>
        </p:txBody>
      </p:sp>
    </p:spTree>
    <p:extLst>
      <p:ext uri="{BB962C8B-B14F-4D97-AF65-F5344CB8AC3E}">
        <p14:creationId xmlns:p14="http://schemas.microsoft.com/office/powerpoint/2010/main" val="3660635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b="1" dirty="0"/>
              <a:t>Enqueued</a:t>
            </a:r>
          </a:p>
          <a:p>
            <a:pPr marL="171450" indent="-171450">
              <a:buFont typeface="Arial" panose="020B0604020202020204" pitchFamily="34" charset="0"/>
              <a:buChar char="•"/>
            </a:pPr>
            <a:r>
              <a:rPr lang="en-AU" b="1" dirty="0"/>
              <a:t>Scheduled</a:t>
            </a:r>
          </a:p>
          <a:p>
            <a:pPr marL="171450" indent="-171450">
              <a:buFont typeface="Arial" panose="020B0604020202020204" pitchFamily="34" charset="0"/>
              <a:buChar char="•"/>
            </a:pPr>
            <a:r>
              <a:rPr lang="en-AU" b="1" dirty="0"/>
              <a:t>Processing</a:t>
            </a:r>
          </a:p>
          <a:p>
            <a:pPr marL="171450" indent="-171450">
              <a:buFont typeface="Arial" panose="020B0604020202020204" pitchFamily="34" charset="0"/>
              <a:buChar char="•"/>
            </a:pPr>
            <a:r>
              <a:rPr lang="en-AU" b="1" dirty="0"/>
              <a:t>ECT… The Job Lifecycle.</a:t>
            </a:r>
          </a:p>
          <a:p>
            <a:pPr marL="171450" indent="-171450">
              <a:buFont typeface="Arial" panose="020B0604020202020204" pitchFamily="34" charset="0"/>
              <a:buChar char="•"/>
            </a:pPr>
            <a:endParaRPr lang="en-AU" b="1" dirty="0"/>
          </a:p>
          <a:p>
            <a:pPr marL="171450" indent="-171450">
              <a:buFont typeface="Arial" panose="020B0604020202020204" pitchFamily="34" charset="0"/>
              <a:buChar char="•"/>
            </a:pPr>
            <a:r>
              <a:rPr lang="en-AU" b="1" dirty="0"/>
              <a:t>Job Details</a:t>
            </a:r>
          </a:p>
        </p:txBody>
      </p:sp>
      <p:sp>
        <p:nvSpPr>
          <p:cNvPr id="4" name="Slide Number Placeholder 3"/>
          <p:cNvSpPr>
            <a:spLocks noGrp="1"/>
          </p:cNvSpPr>
          <p:nvPr>
            <p:ph type="sldNum" sz="quarter" idx="5"/>
          </p:nvPr>
        </p:nvSpPr>
        <p:spPr/>
        <p:txBody>
          <a:bodyPr/>
          <a:lstStyle/>
          <a:p>
            <a:fld id="{EAA27A8B-ABAB-48BB-8FEB-0BFA5443DB89}" type="slidenum">
              <a:rPr lang="en-AU" smtClean="0"/>
              <a:t>10</a:t>
            </a:fld>
            <a:endParaRPr lang="en-AU"/>
          </a:p>
        </p:txBody>
      </p:sp>
    </p:spTree>
    <p:extLst>
      <p:ext uri="{BB962C8B-B14F-4D97-AF65-F5344CB8AC3E}">
        <p14:creationId xmlns:p14="http://schemas.microsoft.com/office/powerpoint/2010/main" val="1734061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Simples</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Skipped Exception Handling and Security… </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Follow Nose. </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GitHub Example</a:t>
            </a:r>
            <a:endParaRPr lang="en-US" dirty="0"/>
          </a:p>
        </p:txBody>
      </p:sp>
      <p:sp>
        <p:nvSpPr>
          <p:cNvPr id="4" name="Slide Number Placeholder 3"/>
          <p:cNvSpPr>
            <a:spLocks noGrp="1"/>
          </p:cNvSpPr>
          <p:nvPr>
            <p:ph type="sldNum" sz="quarter" idx="5"/>
          </p:nvPr>
        </p:nvSpPr>
        <p:spPr/>
        <p:txBody>
          <a:bodyPr/>
          <a:lstStyle/>
          <a:p>
            <a:fld id="{EAA27A8B-ABAB-48BB-8FEB-0BFA5443DB89}" type="slidenum">
              <a:rPr lang="en-AU" smtClean="0"/>
              <a:t>11</a:t>
            </a:fld>
            <a:endParaRPr lang="en-AU"/>
          </a:p>
        </p:txBody>
      </p:sp>
    </p:spTree>
    <p:extLst>
      <p:ext uri="{BB962C8B-B14F-4D97-AF65-F5344CB8AC3E}">
        <p14:creationId xmlns:p14="http://schemas.microsoft.com/office/powerpoint/2010/main" val="17184159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sz="1200" b="1" i="0" kern="1200" dirty="0">
                <a:solidFill>
                  <a:schemeClr val="tx1"/>
                </a:solidFill>
                <a:effectLst/>
                <a:latin typeface="+mn-lt"/>
                <a:ea typeface="+mn-ea"/>
                <a:cs typeface="+mn-cs"/>
              </a:rPr>
              <a:t>Fight Night</a:t>
            </a:r>
          </a:p>
          <a:p>
            <a:pPr marL="171450" indent="-171450">
              <a:buFont typeface="Arial" panose="020B0604020202020204" pitchFamily="34" charset="0"/>
              <a:buChar char="•"/>
            </a:pPr>
            <a:endParaRPr lang="en-AU" sz="1200" b="1"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So we have seen who is in the left corner. In the right corer, is Azure Logic </a:t>
            </a:r>
            <a:r>
              <a:rPr lang="en-AU" sz="1200" b="0" i="0" kern="1200" dirty="0" err="1">
                <a:solidFill>
                  <a:schemeClr val="tx1"/>
                </a:solidFill>
                <a:effectLst/>
                <a:latin typeface="+mn-lt"/>
                <a:ea typeface="+mn-ea"/>
                <a:cs typeface="+mn-cs"/>
              </a:rPr>
              <a:t>Apss</a:t>
            </a:r>
            <a:r>
              <a:rPr lang="en-AU" sz="1200" b="0" i="0" kern="1200" dirty="0">
                <a:solidFill>
                  <a:schemeClr val="tx1"/>
                </a:solidFill>
                <a:effectLst/>
                <a:latin typeface="+mn-lt"/>
                <a:ea typeface="+mn-ea"/>
                <a:cs typeface="+mn-cs"/>
              </a:rPr>
              <a:t>, Weighing in at 97 billion USD… But its all going to charity.</a:t>
            </a:r>
          </a:p>
          <a:p>
            <a:endParaRPr lang="en-US" dirty="0"/>
          </a:p>
        </p:txBody>
      </p:sp>
      <p:sp>
        <p:nvSpPr>
          <p:cNvPr id="4" name="Slide Number Placeholder 3"/>
          <p:cNvSpPr>
            <a:spLocks noGrp="1"/>
          </p:cNvSpPr>
          <p:nvPr>
            <p:ph type="sldNum" sz="quarter" idx="5"/>
          </p:nvPr>
        </p:nvSpPr>
        <p:spPr/>
        <p:txBody>
          <a:bodyPr/>
          <a:lstStyle/>
          <a:p>
            <a:fld id="{EAA27A8B-ABAB-48BB-8FEB-0BFA5443DB89}" type="slidenum">
              <a:rPr lang="en-AU" smtClean="0"/>
              <a:t>12</a:t>
            </a:fld>
            <a:endParaRPr lang="en-AU"/>
          </a:p>
        </p:txBody>
      </p:sp>
    </p:spTree>
    <p:extLst>
      <p:ext uri="{BB962C8B-B14F-4D97-AF65-F5344CB8AC3E}">
        <p14:creationId xmlns:p14="http://schemas.microsoft.com/office/powerpoint/2010/main" val="40389538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“In 2016, we launched Azure Logic Apps, which includes the ability to configure and run scheduled jobs as well as advanced workflow features.”</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Base off Flow. Name?! Marketing Department.</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Workflow engine 200+ Connectors</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Task -&gt; Email -&gt; Log Jira Bug… COOL</a:t>
            </a:r>
          </a:p>
          <a:p>
            <a:endParaRPr lang="en-US" dirty="0"/>
          </a:p>
          <a:p>
            <a:r>
              <a:rPr lang="en-US" dirty="0"/>
              <a:t>M</a:t>
            </a:r>
            <a:r>
              <a:rPr lang="en-AU" dirty="0" err="1"/>
              <a:t>icrosoft</a:t>
            </a:r>
            <a:r>
              <a:rPr lang="en-AU" dirty="0"/>
              <a:t> Flow (I feel the need to apologies for the name). It’s apart of their Microsoft 365 sweet. </a:t>
            </a:r>
            <a:r>
              <a:rPr lang="en-US" dirty="0"/>
              <a:t>M</a:t>
            </a:r>
            <a:r>
              <a:rPr lang="en-AU" dirty="0" err="1"/>
              <a:t>arketing</a:t>
            </a:r>
            <a:r>
              <a:rPr lang="en-AU" dirty="0"/>
              <a:t> department. Workflow engine. </a:t>
            </a:r>
            <a:r>
              <a:rPr lang="en-US" dirty="0"/>
              <a:t>2</a:t>
            </a:r>
            <a:r>
              <a:rPr lang="en-AU" dirty="0"/>
              <a:t>00+ Connectors. </a:t>
            </a:r>
            <a:r>
              <a:rPr lang="en-US" dirty="0"/>
              <a:t>R</a:t>
            </a:r>
            <a:r>
              <a:rPr lang="en-AU" dirty="0"/>
              <a:t>un a task, if it falls over, send an email, log a Jira bug etc… The possibilities are actually pretty amazing. Its all in a drag and drop interface your managers can… Well they can bug you to help make them work as if you were using a real programming language.</a:t>
            </a:r>
          </a:p>
        </p:txBody>
      </p:sp>
      <p:sp>
        <p:nvSpPr>
          <p:cNvPr id="4" name="Slide Number Placeholder 3"/>
          <p:cNvSpPr>
            <a:spLocks noGrp="1"/>
          </p:cNvSpPr>
          <p:nvPr>
            <p:ph type="sldNum" sz="quarter" idx="5"/>
          </p:nvPr>
        </p:nvSpPr>
        <p:spPr/>
        <p:txBody>
          <a:bodyPr/>
          <a:lstStyle/>
          <a:p>
            <a:fld id="{EAA27A8B-ABAB-48BB-8FEB-0BFA5443DB89}" type="slidenum">
              <a:rPr lang="en-AU" smtClean="0"/>
              <a:t>13</a:t>
            </a:fld>
            <a:endParaRPr lang="en-AU"/>
          </a:p>
        </p:txBody>
      </p:sp>
    </p:spTree>
    <p:extLst>
      <p:ext uri="{BB962C8B-B14F-4D97-AF65-F5344CB8AC3E}">
        <p14:creationId xmlns:p14="http://schemas.microsoft.com/office/powerpoint/2010/main" val="3590654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"Automate many of the workflows you have in place, without writing a single line of code“</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You could: Upload a document to one drive. Copy it to Google Drive in a folder. Send an email using outlook to someone on Gmail…. It’s CRAZY</a:t>
            </a:r>
            <a:endParaRPr lang="en-AU" b="1" dirty="0"/>
          </a:p>
        </p:txBody>
      </p:sp>
      <p:sp>
        <p:nvSpPr>
          <p:cNvPr id="4" name="Slide Number Placeholder 3"/>
          <p:cNvSpPr>
            <a:spLocks noGrp="1"/>
          </p:cNvSpPr>
          <p:nvPr>
            <p:ph type="sldNum" sz="quarter" idx="5"/>
          </p:nvPr>
        </p:nvSpPr>
        <p:spPr/>
        <p:txBody>
          <a:bodyPr/>
          <a:lstStyle/>
          <a:p>
            <a:fld id="{EAA27A8B-ABAB-48BB-8FEB-0BFA5443DB89}" type="slidenum">
              <a:rPr lang="en-AU" smtClean="0"/>
              <a:t>14</a:t>
            </a:fld>
            <a:endParaRPr lang="en-AU"/>
          </a:p>
        </p:txBody>
      </p:sp>
    </p:spTree>
    <p:extLst>
      <p:ext uri="{BB962C8B-B14F-4D97-AF65-F5344CB8AC3E}">
        <p14:creationId xmlns:p14="http://schemas.microsoft.com/office/powerpoint/2010/main" val="29761942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Video</a:t>
            </a:r>
          </a:p>
          <a:p>
            <a:endParaRPr lang="en-US" dirty="0"/>
          </a:p>
          <a:p>
            <a:r>
              <a:rPr lang="en-US" dirty="0"/>
              <a:t>Its so crazy I just cant begin to explain it, so instead </a:t>
            </a:r>
            <a:r>
              <a:rPr lang="en-US" dirty="0" err="1"/>
              <a:t>Im</a:t>
            </a:r>
            <a:r>
              <a:rPr lang="en-US" dirty="0"/>
              <a:t> going to make you watch this video. Thoughts? My </a:t>
            </a:r>
            <a:r>
              <a:rPr lang="en-US" dirty="0" err="1"/>
              <a:t>thoughs</a:t>
            </a:r>
            <a:r>
              <a:rPr lang="en-US" dirty="0"/>
              <a:t> are I couldn’t give a rats </a:t>
            </a:r>
            <a:r>
              <a:rPr lang="en-US" dirty="0" err="1"/>
              <a:t>arse</a:t>
            </a:r>
            <a:r>
              <a:rPr lang="en-US" dirty="0"/>
              <a:t>. My boss is wriggling in his chair in excitement, and I hope he never reads this presentation.</a:t>
            </a:r>
            <a:endParaRPr lang="en-AU" dirty="0"/>
          </a:p>
        </p:txBody>
      </p:sp>
      <p:sp>
        <p:nvSpPr>
          <p:cNvPr id="4" name="Slide Number Placeholder 3"/>
          <p:cNvSpPr>
            <a:spLocks noGrp="1"/>
          </p:cNvSpPr>
          <p:nvPr>
            <p:ph type="sldNum" sz="quarter" idx="5"/>
          </p:nvPr>
        </p:nvSpPr>
        <p:spPr/>
        <p:txBody>
          <a:bodyPr/>
          <a:lstStyle/>
          <a:p>
            <a:fld id="{EAA27A8B-ABAB-48BB-8FEB-0BFA5443DB89}" type="slidenum">
              <a:rPr lang="en-AU" smtClean="0"/>
              <a:t>15</a:t>
            </a:fld>
            <a:endParaRPr lang="en-AU"/>
          </a:p>
        </p:txBody>
      </p:sp>
    </p:spTree>
    <p:extLst>
      <p:ext uri="{BB962C8B-B14F-4D97-AF65-F5344CB8AC3E}">
        <p14:creationId xmlns:p14="http://schemas.microsoft.com/office/powerpoint/2010/main" val="22480601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No Internet Connection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So Login to Azure. Walkthrough</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I don’t have an internet connection in this device so it’s all screen captures. Some of the screen captures aren’t even mine. So Login to Azure. Create Resource -&gt; Integration -&gt; Logic App</a:t>
            </a:r>
            <a:endParaRPr lang="en-AU" dirty="0"/>
          </a:p>
        </p:txBody>
      </p:sp>
      <p:sp>
        <p:nvSpPr>
          <p:cNvPr id="4" name="Slide Number Placeholder 3"/>
          <p:cNvSpPr>
            <a:spLocks noGrp="1"/>
          </p:cNvSpPr>
          <p:nvPr>
            <p:ph type="sldNum" sz="quarter" idx="5"/>
          </p:nvPr>
        </p:nvSpPr>
        <p:spPr/>
        <p:txBody>
          <a:bodyPr/>
          <a:lstStyle/>
          <a:p>
            <a:fld id="{EAA27A8B-ABAB-48BB-8FEB-0BFA5443DB89}" type="slidenum">
              <a:rPr lang="en-AU" smtClean="0"/>
              <a:t>16</a:t>
            </a:fld>
            <a:endParaRPr lang="en-AU"/>
          </a:p>
        </p:txBody>
      </p:sp>
    </p:spTree>
    <p:extLst>
      <p:ext uri="{BB962C8B-B14F-4D97-AF65-F5344CB8AC3E}">
        <p14:creationId xmlns:p14="http://schemas.microsoft.com/office/powerpoint/2010/main" val="23095043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Standard UI: </a:t>
            </a:r>
            <a:r>
              <a:rPr lang="en-US" dirty="0"/>
              <a:t>This is a pretty standard interface for creating an Azure widget. </a:t>
            </a:r>
          </a:p>
          <a:p>
            <a:pPr marL="171450" indent="-171450">
              <a:buFont typeface="Arial" panose="020B0604020202020204" pitchFamily="34" charset="0"/>
              <a:buChar char="•"/>
            </a:pPr>
            <a:endParaRPr lang="en-US" dirty="0"/>
          </a:p>
          <a:p>
            <a:r>
              <a:rPr lang="en-US" b="1" dirty="0"/>
              <a:t>* Gold Coast Azure / .Net Users Group </a:t>
            </a:r>
            <a:r>
              <a:rPr lang="en-US" dirty="0"/>
              <a:t>Being this the Gold Coast Azure / .Net Users Group…. Work it out yourself.</a:t>
            </a:r>
            <a:endParaRPr lang="en-AU" dirty="0"/>
          </a:p>
        </p:txBody>
      </p:sp>
      <p:sp>
        <p:nvSpPr>
          <p:cNvPr id="4" name="Slide Number Placeholder 3"/>
          <p:cNvSpPr>
            <a:spLocks noGrp="1"/>
          </p:cNvSpPr>
          <p:nvPr>
            <p:ph type="sldNum" sz="quarter" idx="5"/>
          </p:nvPr>
        </p:nvSpPr>
        <p:spPr/>
        <p:txBody>
          <a:bodyPr/>
          <a:lstStyle/>
          <a:p>
            <a:fld id="{EAA27A8B-ABAB-48BB-8FEB-0BFA5443DB89}" type="slidenum">
              <a:rPr lang="en-AU" smtClean="0"/>
              <a:t>17</a:t>
            </a:fld>
            <a:endParaRPr lang="en-AU"/>
          </a:p>
        </p:txBody>
      </p:sp>
    </p:spTree>
    <p:extLst>
      <p:ext uri="{BB962C8B-B14F-4D97-AF65-F5344CB8AC3E}">
        <p14:creationId xmlns:p14="http://schemas.microsoft.com/office/powerpoint/2010/main" val="34332474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err="1"/>
              <a:t>Recurence</a:t>
            </a:r>
            <a:r>
              <a:rPr lang="en-US" b="1" dirty="0"/>
              <a:t> // Odd // Alarm Clock. </a:t>
            </a:r>
            <a:r>
              <a:rPr lang="en-US" dirty="0"/>
              <a:t>It’s called a </a:t>
            </a:r>
            <a:r>
              <a:rPr lang="en-US" dirty="0" err="1"/>
              <a:t>Recurence</a:t>
            </a:r>
            <a:r>
              <a:rPr lang="en-US" dirty="0"/>
              <a:t>… Sure the alarm clock helps.</a:t>
            </a:r>
          </a:p>
          <a:p>
            <a:pPr marL="171450" indent="-171450">
              <a:buFont typeface="Arial" panose="020B0604020202020204" pitchFamily="34" charset="0"/>
              <a:buChar char="•"/>
            </a:pPr>
            <a:endParaRPr lang="en-AU" dirty="0"/>
          </a:p>
        </p:txBody>
      </p:sp>
      <p:sp>
        <p:nvSpPr>
          <p:cNvPr id="4" name="Slide Number Placeholder 3"/>
          <p:cNvSpPr>
            <a:spLocks noGrp="1"/>
          </p:cNvSpPr>
          <p:nvPr>
            <p:ph type="sldNum" sz="quarter" idx="5"/>
          </p:nvPr>
        </p:nvSpPr>
        <p:spPr/>
        <p:txBody>
          <a:bodyPr/>
          <a:lstStyle/>
          <a:p>
            <a:fld id="{EAA27A8B-ABAB-48BB-8FEB-0BFA5443DB89}" type="slidenum">
              <a:rPr lang="en-AU" smtClean="0"/>
              <a:t>18</a:t>
            </a:fld>
            <a:endParaRPr lang="en-AU"/>
          </a:p>
        </p:txBody>
      </p:sp>
    </p:spTree>
    <p:extLst>
      <p:ext uri="{BB962C8B-B14F-4D97-AF65-F5344CB8AC3E}">
        <p14:creationId xmlns:p14="http://schemas.microsoft.com/office/powerpoint/2010/main" val="3270861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Crazy </a:t>
            </a:r>
            <a:r>
              <a:rPr lang="en-US" b="1" dirty="0" err="1"/>
              <a:t>Resoltion</a:t>
            </a:r>
            <a:endParaRPr lang="en-US" b="1" dirty="0"/>
          </a:p>
          <a:p>
            <a:pPr marL="171450" indent="-171450">
              <a:buFont typeface="Arial" panose="020B0604020202020204" pitchFamily="34" charset="0"/>
              <a:buChar char="•"/>
            </a:pPr>
            <a:r>
              <a:rPr lang="en-US" b="1" dirty="0"/>
              <a:t>1 Minute</a:t>
            </a:r>
          </a:p>
          <a:p>
            <a:pPr marL="171450" indent="-171450">
              <a:buFont typeface="Arial" panose="020B0604020202020204" pitchFamily="34" charset="0"/>
              <a:buChar char="•"/>
            </a:pPr>
            <a:r>
              <a:rPr lang="en-US" b="1" dirty="0"/>
              <a:t>Next Step</a:t>
            </a:r>
          </a:p>
          <a:p>
            <a:endParaRPr lang="en-US" dirty="0"/>
          </a:p>
          <a:p>
            <a:r>
              <a:rPr lang="en-US" dirty="0" err="1"/>
              <a:t>Im</a:t>
            </a:r>
            <a:r>
              <a:rPr lang="en-US" dirty="0"/>
              <a:t> not sure what resolution they are expecting every one to have. </a:t>
            </a:r>
            <a:r>
              <a:rPr lang="en-US" dirty="0" err="1"/>
              <a:t>Im</a:t>
            </a:r>
            <a:r>
              <a:rPr lang="en-US" dirty="0"/>
              <a:t> sure my boss has a 4k Monitor, he will use it fine. Interval… 1 MINUTE! What was Azure Scheduler? 1 hour before you pay for it? Your paying for this, but its cheep. 1 minute Interval is approximately $0.10c a day. Set your Interval. Set your Frequency. Next Step</a:t>
            </a:r>
            <a:endParaRPr lang="en-AU" dirty="0"/>
          </a:p>
        </p:txBody>
      </p:sp>
      <p:sp>
        <p:nvSpPr>
          <p:cNvPr id="4" name="Slide Number Placeholder 3"/>
          <p:cNvSpPr>
            <a:spLocks noGrp="1"/>
          </p:cNvSpPr>
          <p:nvPr>
            <p:ph type="sldNum" sz="quarter" idx="5"/>
          </p:nvPr>
        </p:nvSpPr>
        <p:spPr/>
        <p:txBody>
          <a:bodyPr/>
          <a:lstStyle/>
          <a:p>
            <a:fld id="{EAA27A8B-ABAB-48BB-8FEB-0BFA5443DB89}" type="slidenum">
              <a:rPr lang="en-AU" smtClean="0"/>
              <a:t>19</a:t>
            </a:fld>
            <a:endParaRPr lang="en-AU"/>
          </a:p>
        </p:txBody>
      </p:sp>
    </p:spTree>
    <p:extLst>
      <p:ext uri="{BB962C8B-B14F-4D97-AF65-F5344CB8AC3E}">
        <p14:creationId xmlns:p14="http://schemas.microsoft.com/office/powerpoint/2010/main" val="96885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171450" indent="-171450">
              <a:buFont typeface="Arial" panose="020B0604020202020204" pitchFamily="34" charset="0"/>
              <a:buChar char="•"/>
            </a:pPr>
            <a:r>
              <a:rPr lang="en-AU" b="1" dirty="0"/>
              <a:t>Software Developer 20 years</a:t>
            </a:r>
          </a:p>
          <a:p>
            <a:pPr marL="171450" indent="-171450">
              <a:buFont typeface="Arial" panose="020B0604020202020204" pitchFamily="34" charset="0"/>
              <a:buChar char="•"/>
            </a:pPr>
            <a:r>
              <a:rPr lang="en-AU" b="1" dirty="0"/>
              <a:t>Azure 4 years</a:t>
            </a:r>
          </a:p>
          <a:p>
            <a:pPr marL="171450" indent="-171450">
              <a:buFont typeface="Arial" panose="020B0604020202020204" pitchFamily="34" charset="0"/>
              <a:buChar char="•"/>
            </a:pPr>
            <a:r>
              <a:rPr lang="en-AU" b="1" dirty="0" err="1"/>
              <a:t>Teamlead</a:t>
            </a:r>
            <a:r>
              <a:rPr lang="en-AU" b="1" dirty="0"/>
              <a:t> </a:t>
            </a:r>
            <a:r>
              <a:rPr lang="en-AU" b="1" dirty="0" err="1"/>
              <a:t>Quillgroup</a:t>
            </a:r>
            <a:endParaRPr lang="en-AU" b="1" dirty="0"/>
          </a:p>
          <a:p>
            <a:pPr marL="171450" indent="-171450">
              <a:buFont typeface="Arial" panose="020B0604020202020204" pitchFamily="34" charset="0"/>
              <a:buChar char="•"/>
            </a:pPr>
            <a:r>
              <a:rPr lang="en-AU" b="1" dirty="0" err="1"/>
              <a:t>QuillGroup</a:t>
            </a:r>
            <a:r>
              <a:rPr lang="en-AU" b="0" dirty="0"/>
              <a:t> Accounting, Financial Planning and Superannuation services in Southport and Brisbane</a:t>
            </a:r>
          </a:p>
          <a:p>
            <a:pPr marL="171450" indent="-171450">
              <a:buFont typeface="Arial" panose="020B0604020202020204" pitchFamily="34" charset="0"/>
              <a:buChar char="•"/>
            </a:pPr>
            <a:r>
              <a:rPr lang="en-AU" b="1" dirty="0"/>
              <a:t>Integration</a:t>
            </a:r>
            <a:r>
              <a:rPr lang="en-AU" b="0" dirty="0"/>
              <a:t>: </a:t>
            </a:r>
            <a:r>
              <a:rPr lang="en-AU" b="1" dirty="0" err="1"/>
              <a:t>AbnLookup</a:t>
            </a:r>
            <a:r>
              <a:rPr lang="en-AU" b="1" dirty="0"/>
              <a:t>, ASIC company search, Jira, Bank Codes, Box (google drives awkward step brother), Class, DocuSign, Email Service, </a:t>
            </a:r>
            <a:r>
              <a:rPr lang="en-AU" b="1" dirty="0" err="1"/>
              <a:t>IntegraPay</a:t>
            </a:r>
            <a:r>
              <a:rPr lang="en-AU" b="1" dirty="0"/>
              <a:t>, Salesforce, </a:t>
            </a:r>
            <a:r>
              <a:rPr lang="en-AU" b="1" dirty="0" err="1"/>
              <a:t>SuperFundLookup</a:t>
            </a:r>
            <a:r>
              <a:rPr lang="en-AU" b="1" dirty="0"/>
              <a:t>, Xero and Xero Practice Manager.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	This might not be super-relevant right now, but y</a:t>
            </a:r>
            <a:r>
              <a:rPr lang="en-AU" dirty="0" err="1"/>
              <a:t>ou</a:t>
            </a:r>
            <a:r>
              <a:rPr lang="en-AU" dirty="0"/>
              <a:t> get the point.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AU"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b="1" dirty="0"/>
              <a:t>Github Link</a:t>
            </a:r>
            <a:r>
              <a:rPr lang="en-AU" b="0" dirty="0"/>
              <a:t>: This is my Github profile link. It includes this presentation and not enough other stuff to impress employers…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AU"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b="1" dirty="0"/>
              <a:t>Skipped Wedding Picture</a:t>
            </a:r>
            <a:r>
              <a:rPr lang="en-AU" b="0" dirty="0"/>
              <a:t>: I skipped the wedding profile photo this time…</a:t>
            </a:r>
            <a:r>
              <a:rPr lang="en-US" b="0" dirty="0"/>
              <a:t> </a:t>
            </a:r>
            <a:r>
              <a:rPr lang="en-AU" b="0" dirty="0"/>
              <a:t>I really hate that photo but at least you guys are not going to bag me out for putting up a wedding photo.</a:t>
            </a:r>
          </a:p>
        </p:txBody>
      </p:sp>
      <p:sp>
        <p:nvSpPr>
          <p:cNvPr id="4" name="Slide Number Placeholder 3"/>
          <p:cNvSpPr>
            <a:spLocks noGrp="1"/>
          </p:cNvSpPr>
          <p:nvPr>
            <p:ph type="sldNum" sz="quarter" idx="5"/>
          </p:nvPr>
        </p:nvSpPr>
        <p:spPr/>
        <p:txBody>
          <a:bodyPr/>
          <a:lstStyle/>
          <a:p>
            <a:fld id="{EAA27A8B-ABAB-48BB-8FEB-0BFA5443DB89}" type="slidenum">
              <a:rPr lang="en-AU" smtClean="0"/>
              <a:t>2</a:t>
            </a:fld>
            <a:endParaRPr lang="en-AU"/>
          </a:p>
        </p:txBody>
      </p:sp>
    </p:spTree>
    <p:extLst>
      <p:ext uri="{BB962C8B-B14F-4D97-AF65-F5344CB8AC3E}">
        <p14:creationId xmlns:p14="http://schemas.microsoft.com/office/powerpoint/2010/main" val="2523054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Lots You Can Do.</a:t>
            </a:r>
            <a:r>
              <a:rPr lang="en-US" dirty="0"/>
              <a:t> Obviously lots of stuff you can do here.</a:t>
            </a:r>
          </a:p>
          <a:p>
            <a:endParaRPr lang="en-US" dirty="0"/>
          </a:p>
          <a:p>
            <a:pPr marL="171450" indent="-171450">
              <a:buFont typeface="Arial" panose="020B0604020202020204" pitchFamily="34" charset="0"/>
              <a:buChar char="•"/>
            </a:pPr>
            <a:r>
              <a:rPr lang="en-US" b="1" dirty="0"/>
              <a:t>Conditionals</a:t>
            </a:r>
          </a:p>
          <a:p>
            <a:pPr marL="171450" indent="-171450">
              <a:buFont typeface="Arial" panose="020B0604020202020204" pitchFamily="34" charset="0"/>
              <a:buChar char="•"/>
            </a:pPr>
            <a:r>
              <a:rPr lang="en-US" b="1" dirty="0"/>
              <a:t>Loops</a:t>
            </a:r>
          </a:p>
          <a:p>
            <a:pPr marL="171450" indent="-171450">
              <a:buFont typeface="Arial" panose="020B0604020202020204" pitchFamily="34" charset="0"/>
              <a:buChar char="•"/>
            </a:pPr>
            <a:r>
              <a:rPr lang="en-US" b="1" dirty="0"/>
              <a:t>Variables</a:t>
            </a:r>
          </a:p>
          <a:p>
            <a:pPr marL="171450" indent="-171450">
              <a:buFont typeface="Arial" panose="020B0604020202020204" pitchFamily="34" charset="0"/>
              <a:buChar char="•"/>
            </a:pPr>
            <a:r>
              <a:rPr lang="en-US" b="1" dirty="0"/>
              <a:t>Connectors (Integration)</a:t>
            </a:r>
          </a:p>
          <a:p>
            <a:endParaRPr lang="en-US" b="1" dirty="0"/>
          </a:p>
          <a:p>
            <a:r>
              <a:rPr lang="en-US" b="1" dirty="0"/>
              <a:t>* Gold Coast Azure / .Net Users Group. </a:t>
            </a:r>
            <a:r>
              <a:rPr lang="en-US" dirty="0"/>
              <a:t>Being this the Gold Coast Azure / .Net Users Group…. I’m sure you know what all that means.</a:t>
            </a:r>
            <a:endParaRPr lang="en-AU" dirty="0"/>
          </a:p>
          <a:p>
            <a:endParaRPr lang="en-US" dirty="0"/>
          </a:p>
          <a:p>
            <a:endParaRPr lang="en-US" dirty="0"/>
          </a:p>
          <a:p>
            <a:endParaRPr lang="en-AU" dirty="0"/>
          </a:p>
        </p:txBody>
      </p:sp>
      <p:sp>
        <p:nvSpPr>
          <p:cNvPr id="4" name="Slide Number Placeholder 3"/>
          <p:cNvSpPr>
            <a:spLocks noGrp="1"/>
          </p:cNvSpPr>
          <p:nvPr>
            <p:ph type="sldNum" sz="quarter" idx="5"/>
          </p:nvPr>
        </p:nvSpPr>
        <p:spPr/>
        <p:txBody>
          <a:bodyPr/>
          <a:lstStyle/>
          <a:p>
            <a:fld id="{EAA27A8B-ABAB-48BB-8FEB-0BFA5443DB89}" type="slidenum">
              <a:rPr lang="en-AU" smtClean="0"/>
              <a:t>20</a:t>
            </a:fld>
            <a:endParaRPr lang="en-AU"/>
          </a:p>
        </p:txBody>
      </p:sp>
    </p:spTree>
    <p:extLst>
      <p:ext uri="{BB962C8B-B14F-4D97-AF65-F5344CB8AC3E}">
        <p14:creationId xmlns:p14="http://schemas.microsoft.com/office/powerpoint/2010/main" val="11898782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Azure Functions…  </a:t>
            </a:r>
            <a:r>
              <a:rPr lang="en-US" dirty="0"/>
              <a:t>Out of interest it does have Azure Functions, I didn’t see Jobs but I am sure they are there.</a:t>
            </a:r>
          </a:p>
          <a:p>
            <a:endParaRPr lang="en-US" dirty="0"/>
          </a:p>
          <a:p>
            <a:pPr marL="171450" indent="-171450">
              <a:buFont typeface="Arial" panose="020B0604020202020204" pitchFamily="34" charset="0"/>
              <a:buChar char="•"/>
            </a:pPr>
            <a:r>
              <a:rPr lang="en-US" b="1" dirty="0"/>
              <a:t>Limitations / Benefits</a:t>
            </a:r>
            <a:endParaRPr lang="en-AU" b="1" dirty="0"/>
          </a:p>
        </p:txBody>
      </p:sp>
      <p:sp>
        <p:nvSpPr>
          <p:cNvPr id="4" name="Slide Number Placeholder 3"/>
          <p:cNvSpPr>
            <a:spLocks noGrp="1"/>
          </p:cNvSpPr>
          <p:nvPr>
            <p:ph type="sldNum" sz="quarter" idx="5"/>
          </p:nvPr>
        </p:nvSpPr>
        <p:spPr/>
        <p:txBody>
          <a:bodyPr/>
          <a:lstStyle/>
          <a:p>
            <a:fld id="{EAA27A8B-ABAB-48BB-8FEB-0BFA5443DB89}" type="slidenum">
              <a:rPr lang="en-AU" smtClean="0"/>
              <a:t>21</a:t>
            </a:fld>
            <a:endParaRPr lang="en-AU"/>
          </a:p>
        </p:txBody>
      </p:sp>
    </p:spTree>
    <p:extLst>
      <p:ext uri="{BB962C8B-B14F-4D97-AF65-F5344CB8AC3E}">
        <p14:creationId xmlns:p14="http://schemas.microsoft.com/office/powerpoint/2010/main" val="5719385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OMG Swagger!</a:t>
            </a:r>
            <a:r>
              <a:rPr lang="en-US" dirty="0"/>
              <a:t> It has swagger, I am such a fan!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OMG </a:t>
            </a:r>
            <a:r>
              <a:rPr lang="en-US" b="1" dirty="0" err="1"/>
              <a:t>Cors</a:t>
            </a:r>
            <a:r>
              <a:rPr lang="en-US" dirty="0"/>
              <a:t>… I don’t have time for that.</a:t>
            </a:r>
            <a:endParaRPr lang="en-AU" dirty="0"/>
          </a:p>
        </p:txBody>
      </p:sp>
      <p:sp>
        <p:nvSpPr>
          <p:cNvPr id="4" name="Slide Number Placeholder 3"/>
          <p:cNvSpPr>
            <a:spLocks noGrp="1"/>
          </p:cNvSpPr>
          <p:nvPr>
            <p:ph type="sldNum" sz="quarter" idx="5"/>
          </p:nvPr>
        </p:nvSpPr>
        <p:spPr/>
        <p:txBody>
          <a:bodyPr/>
          <a:lstStyle/>
          <a:p>
            <a:fld id="{EAA27A8B-ABAB-48BB-8FEB-0BFA5443DB89}" type="slidenum">
              <a:rPr lang="en-AU" smtClean="0"/>
              <a:t>22</a:t>
            </a:fld>
            <a:endParaRPr lang="en-AU"/>
          </a:p>
        </p:txBody>
      </p:sp>
    </p:spTree>
    <p:extLst>
      <p:ext uri="{BB962C8B-B14F-4D97-AF65-F5344CB8AC3E}">
        <p14:creationId xmlns:p14="http://schemas.microsoft.com/office/powerpoint/2010/main" val="2627236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HTTP End Point</a:t>
            </a:r>
            <a:r>
              <a:rPr lang="en-US" dirty="0"/>
              <a:t>…. I know I know but the food is almost ready.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Food Almost Ready</a:t>
            </a:r>
          </a:p>
        </p:txBody>
      </p:sp>
      <p:sp>
        <p:nvSpPr>
          <p:cNvPr id="4" name="Slide Number Placeholder 3"/>
          <p:cNvSpPr>
            <a:spLocks noGrp="1"/>
          </p:cNvSpPr>
          <p:nvPr>
            <p:ph type="sldNum" sz="quarter" idx="5"/>
          </p:nvPr>
        </p:nvSpPr>
        <p:spPr/>
        <p:txBody>
          <a:bodyPr/>
          <a:lstStyle/>
          <a:p>
            <a:fld id="{EAA27A8B-ABAB-48BB-8FEB-0BFA5443DB89}" type="slidenum">
              <a:rPr lang="en-AU" smtClean="0"/>
              <a:t>23</a:t>
            </a:fld>
            <a:endParaRPr lang="en-AU"/>
          </a:p>
        </p:txBody>
      </p:sp>
    </p:spTree>
    <p:extLst>
      <p:ext uri="{BB962C8B-B14F-4D97-AF65-F5344CB8AC3E}">
        <p14:creationId xmlns:p14="http://schemas.microsoft.com/office/powerpoint/2010/main" val="5534695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Hit Run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Uninspiring Response</a:t>
            </a:r>
            <a:r>
              <a:rPr lang="en-US" dirty="0"/>
              <a:t>.. And you get this, really uninspiring response.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That’s not very exciting.</a:t>
            </a:r>
            <a:endParaRPr lang="en-AU" b="1" dirty="0"/>
          </a:p>
        </p:txBody>
      </p:sp>
      <p:sp>
        <p:nvSpPr>
          <p:cNvPr id="4" name="Slide Number Placeholder 3"/>
          <p:cNvSpPr>
            <a:spLocks noGrp="1"/>
          </p:cNvSpPr>
          <p:nvPr>
            <p:ph type="sldNum" sz="quarter" idx="5"/>
          </p:nvPr>
        </p:nvSpPr>
        <p:spPr/>
        <p:txBody>
          <a:bodyPr/>
          <a:lstStyle/>
          <a:p>
            <a:fld id="{EAA27A8B-ABAB-48BB-8FEB-0BFA5443DB89}" type="slidenum">
              <a:rPr lang="en-AU" smtClean="0"/>
              <a:t>24</a:t>
            </a:fld>
            <a:endParaRPr lang="en-AU"/>
          </a:p>
        </p:txBody>
      </p:sp>
    </p:spTree>
    <p:extLst>
      <p:ext uri="{BB962C8B-B14F-4D97-AF65-F5344CB8AC3E}">
        <p14:creationId xmlns:p14="http://schemas.microsoft.com/office/powerpoint/2010/main" val="19497627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Logs? Okay. </a:t>
            </a:r>
            <a:r>
              <a:rPr lang="en-US" dirty="0"/>
              <a:t>Here you can see the activity log of your calls.</a:t>
            </a:r>
            <a:endParaRPr lang="en-AU" dirty="0"/>
          </a:p>
        </p:txBody>
      </p:sp>
      <p:sp>
        <p:nvSpPr>
          <p:cNvPr id="4" name="Slide Number Placeholder 3"/>
          <p:cNvSpPr>
            <a:spLocks noGrp="1"/>
          </p:cNvSpPr>
          <p:nvPr>
            <p:ph type="sldNum" sz="quarter" idx="5"/>
          </p:nvPr>
        </p:nvSpPr>
        <p:spPr/>
        <p:txBody>
          <a:bodyPr/>
          <a:lstStyle/>
          <a:p>
            <a:fld id="{EAA27A8B-ABAB-48BB-8FEB-0BFA5443DB89}" type="slidenum">
              <a:rPr lang="en-AU" smtClean="0"/>
              <a:t>25</a:t>
            </a:fld>
            <a:endParaRPr lang="en-AU"/>
          </a:p>
        </p:txBody>
      </p:sp>
    </p:spTree>
    <p:extLst>
      <p:ext uri="{BB962C8B-B14F-4D97-AF65-F5344CB8AC3E}">
        <p14:creationId xmlns:p14="http://schemas.microsoft.com/office/powerpoint/2010/main" val="21388043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Okay, so where does this leave us?</a:t>
            </a:r>
          </a:p>
          <a:p>
            <a:endParaRPr lang="en-US" dirty="0"/>
          </a:p>
          <a:p>
            <a:r>
              <a:rPr lang="en-US" dirty="0"/>
              <a:t>* </a:t>
            </a:r>
            <a:r>
              <a:rPr lang="en-US" b="1" dirty="0"/>
              <a:t>Scheduler was simple.</a:t>
            </a:r>
            <a:r>
              <a:rPr lang="en-US" dirty="0"/>
              <a:t> </a:t>
            </a:r>
            <a:r>
              <a:rPr lang="en-US" b="1" dirty="0"/>
              <a:t>Will it be missed?</a:t>
            </a:r>
          </a:p>
          <a:p>
            <a:endParaRPr lang="en-US" dirty="0"/>
          </a:p>
          <a:p>
            <a:pPr marL="171450" indent="-171450">
              <a:buFont typeface="Arial" panose="020B0604020202020204" pitchFamily="34" charset="0"/>
              <a:buChar char="•"/>
            </a:pPr>
            <a:r>
              <a:rPr lang="en-US" b="1" dirty="0"/>
              <a:t>Logic Apps not Complex, but Baggage.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Land Grab. Western Times, Wagons  ETC…</a:t>
            </a:r>
          </a:p>
          <a:p>
            <a:pPr marL="0" indent="0">
              <a:buFont typeface="Arial" panose="020B0604020202020204" pitchFamily="34" charset="0"/>
              <a:buNone/>
            </a:pPr>
            <a:endParaRPr lang="en-US" b="1" dirty="0"/>
          </a:p>
          <a:p>
            <a:pPr marL="0" indent="0">
              <a:buFont typeface="Arial" panose="020B0604020202020204" pitchFamily="34" charset="0"/>
              <a:buNone/>
            </a:pPr>
            <a:endParaRPr lang="en-US" b="1" dirty="0"/>
          </a:p>
          <a:p>
            <a:r>
              <a:rPr lang="en-US" dirty="0"/>
              <a:t>This wasn’t really complex. But it comes with a lot of baggage. As developers do we really care? Or will we get sucked in by the ability to log Jira calls when a Job fails?</a:t>
            </a:r>
          </a:p>
          <a:p>
            <a:endParaRPr lang="en-US" dirty="0"/>
          </a:p>
          <a:p>
            <a:r>
              <a:rPr lang="en-US" dirty="0"/>
              <a:t>This seems like a bit of a land grab by Microsoft, but at the wrong target. I don’t know.</a:t>
            </a:r>
          </a:p>
          <a:p>
            <a:endParaRPr lang="en-US" dirty="0"/>
          </a:p>
          <a:p>
            <a:r>
              <a:rPr lang="en-US" dirty="0"/>
              <a:t>There are some cool features in there. It might save you having to write a dodgy integration.</a:t>
            </a:r>
            <a:endParaRPr lang="en-AU" dirty="0"/>
          </a:p>
        </p:txBody>
      </p:sp>
      <p:sp>
        <p:nvSpPr>
          <p:cNvPr id="4" name="Slide Number Placeholder 3"/>
          <p:cNvSpPr>
            <a:spLocks noGrp="1"/>
          </p:cNvSpPr>
          <p:nvPr>
            <p:ph type="sldNum" sz="quarter" idx="5"/>
          </p:nvPr>
        </p:nvSpPr>
        <p:spPr/>
        <p:txBody>
          <a:bodyPr/>
          <a:lstStyle/>
          <a:p>
            <a:fld id="{EAA27A8B-ABAB-48BB-8FEB-0BFA5443DB89}" type="slidenum">
              <a:rPr lang="en-AU" smtClean="0"/>
              <a:t>26</a:t>
            </a:fld>
            <a:endParaRPr lang="en-AU"/>
          </a:p>
        </p:txBody>
      </p:sp>
    </p:spTree>
    <p:extLst>
      <p:ext uri="{BB962C8B-B14F-4D97-AF65-F5344CB8AC3E}">
        <p14:creationId xmlns:p14="http://schemas.microsoft.com/office/powerpoint/2010/main" val="10908172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Verbatim</a:t>
            </a:r>
          </a:p>
          <a:p>
            <a:endParaRPr lang="en-AU" dirty="0"/>
          </a:p>
        </p:txBody>
      </p:sp>
      <p:sp>
        <p:nvSpPr>
          <p:cNvPr id="4" name="Slide Number Placeholder 3"/>
          <p:cNvSpPr>
            <a:spLocks noGrp="1"/>
          </p:cNvSpPr>
          <p:nvPr>
            <p:ph type="sldNum" sz="quarter" idx="5"/>
          </p:nvPr>
        </p:nvSpPr>
        <p:spPr/>
        <p:txBody>
          <a:bodyPr/>
          <a:lstStyle/>
          <a:p>
            <a:fld id="{EAA27A8B-ABAB-48BB-8FEB-0BFA5443DB89}" type="slidenum">
              <a:rPr lang="en-AU" smtClean="0"/>
              <a:t>27</a:t>
            </a:fld>
            <a:endParaRPr lang="en-AU"/>
          </a:p>
        </p:txBody>
      </p:sp>
    </p:spTree>
    <p:extLst>
      <p:ext uri="{BB962C8B-B14F-4D97-AF65-F5344CB8AC3E}">
        <p14:creationId xmlns:p14="http://schemas.microsoft.com/office/powerpoint/2010/main" val="5959344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Github -&gt; .Net Core, Hangfire, Vue, SignalR and Nlog. </a:t>
            </a:r>
          </a:p>
          <a:p>
            <a:r>
              <a:rPr lang="en-US" dirty="0"/>
              <a:t>	So if anyone is interested I have a Github example up using Hangfire, Vue, SignalR and Nlog. </a:t>
            </a:r>
          </a:p>
          <a:p>
            <a:r>
              <a:rPr lang="en-US" dirty="0"/>
              <a:t>	As well as this presentation.</a:t>
            </a:r>
            <a:endParaRPr lang="en-AU" dirty="0"/>
          </a:p>
        </p:txBody>
      </p:sp>
      <p:sp>
        <p:nvSpPr>
          <p:cNvPr id="4" name="Slide Number Placeholder 3"/>
          <p:cNvSpPr>
            <a:spLocks noGrp="1"/>
          </p:cNvSpPr>
          <p:nvPr>
            <p:ph type="sldNum" sz="quarter" idx="5"/>
          </p:nvPr>
        </p:nvSpPr>
        <p:spPr/>
        <p:txBody>
          <a:bodyPr/>
          <a:lstStyle/>
          <a:p>
            <a:fld id="{EAA27A8B-ABAB-48BB-8FEB-0BFA5443DB89}" type="slidenum">
              <a:rPr lang="en-AU" smtClean="0"/>
              <a:t>28</a:t>
            </a:fld>
            <a:endParaRPr lang="en-AU"/>
          </a:p>
        </p:txBody>
      </p:sp>
    </p:spTree>
    <p:extLst>
      <p:ext uri="{BB962C8B-B14F-4D97-AF65-F5344CB8AC3E}">
        <p14:creationId xmlns:p14="http://schemas.microsoft.com/office/powerpoint/2010/main" val="25096902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Thank you.</a:t>
            </a:r>
            <a:endParaRPr lang="en-AU" b="1" dirty="0"/>
          </a:p>
        </p:txBody>
      </p:sp>
      <p:sp>
        <p:nvSpPr>
          <p:cNvPr id="4" name="Slide Number Placeholder 3"/>
          <p:cNvSpPr>
            <a:spLocks noGrp="1"/>
          </p:cNvSpPr>
          <p:nvPr>
            <p:ph type="sldNum" sz="quarter" idx="5"/>
          </p:nvPr>
        </p:nvSpPr>
        <p:spPr/>
        <p:txBody>
          <a:bodyPr/>
          <a:lstStyle/>
          <a:p>
            <a:fld id="{EAA27A8B-ABAB-48BB-8FEB-0BFA5443DB89}" type="slidenum">
              <a:rPr lang="en-AU" smtClean="0"/>
              <a:t>29</a:t>
            </a:fld>
            <a:endParaRPr lang="en-AU"/>
          </a:p>
        </p:txBody>
      </p:sp>
    </p:spTree>
    <p:extLst>
      <p:ext uri="{BB962C8B-B14F-4D97-AF65-F5344CB8AC3E}">
        <p14:creationId xmlns:p14="http://schemas.microsoft.com/office/powerpoint/2010/main" val="684971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b="1" dirty="0"/>
              <a:t>Background processing, background jobs, scheduled tasks, </a:t>
            </a:r>
            <a:r>
              <a:rPr lang="en-AU" b="1" dirty="0" err="1"/>
              <a:t>cron</a:t>
            </a:r>
            <a:r>
              <a:rPr lang="en-AU" b="1" dirty="0"/>
              <a:t> jobs</a:t>
            </a:r>
            <a:endParaRPr lang="en-AU" dirty="0"/>
          </a:p>
          <a:p>
            <a:pPr marL="171450" indent="-171450">
              <a:buFont typeface="Arial" panose="020B0604020202020204" pitchFamily="34" charset="0"/>
              <a:buChar char="•"/>
            </a:pPr>
            <a:endParaRPr lang="en-AU" dirty="0"/>
          </a:p>
          <a:p>
            <a:pPr marL="171450" indent="-171450">
              <a:buFont typeface="Arial" panose="020B0604020202020204" pitchFamily="34" charset="0"/>
              <a:buChar char="•"/>
            </a:pPr>
            <a:r>
              <a:rPr lang="en-AU" b="1" dirty="0"/>
              <a:t>Newsflash</a:t>
            </a:r>
            <a:r>
              <a:rPr lang="en-AU" dirty="0"/>
              <a:t>, </a:t>
            </a:r>
            <a:r>
              <a:rPr lang="en-AU" b="1" dirty="0"/>
              <a:t>Azure Scheduler is dead</a:t>
            </a:r>
            <a:r>
              <a:rPr lang="en-AU" dirty="0"/>
              <a:t>. </a:t>
            </a:r>
            <a:r>
              <a:rPr lang="en-AU" b="1" dirty="0"/>
              <a:t>30</a:t>
            </a:r>
            <a:r>
              <a:rPr lang="en-AU" b="1" baseline="30000" dirty="0"/>
              <a:t>th</a:t>
            </a:r>
            <a:r>
              <a:rPr lang="en-AU" b="1" dirty="0"/>
              <a:t> September. </a:t>
            </a:r>
          </a:p>
          <a:p>
            <a:pPr marL="171450" indent="-171450">
              <a:buFont typeface="Arial" panose="020B0604020202020204" pitchFamily="34" charset="0"/>
              <a:buChar char="•"/>
            </a:pPr>
            <a:endParaRPr lang="en-AU" dirty="0"/>
          </a:p>
          <a:p>
            <a:pPr marL="171450" indent="-171450">
              <a:buFont typeface="Arial" panose="020B0604020202020204" pitchFamily="34" charset="0"/>
              <a:buChar char="•"/>
            </a:pPr>
            <a:r>
              <a:rPr lang="en-AU" b="1" dirty="0"/>
              <a:t>So where does that leave us?</a:t>
            </a:r>
            <a:endParaRPr lang="en-AU" dirty="0"/>
          </a:p>
          <a:p>
            <a:endParaRPr lang="en-AU" dirty="0"/>
          </a:p>
          <a:p>
            <a:pPr marL="171450" indent="-171450">
              <a:buFont typeface="Arial" panose="020B0604020202020204" pitchFamily="34" charset="0"/>
              <a:buChar char="•"/>
            </a:pPr>
            <a:r>
              <a:rPr lang="en-AU" b="1" dirty="0"/>
              <a:t>Azure Logic Apps</a:t>
            </a:r>
          </a:p>
          <a:p>
            <a:pPr marL="0" indent="0">
              <a:buFont typeface="Arial" panose="020B0604020202020204" pitchFamily="34" charset="0"/>
              <a:buNone/>
            </a:pPr>
            <a:r>
              <a:rPr lang="en-US" b="1" dirty="0"/>
              <a:t>“Azure Logic Apps is a cloud service that helps you automate and orchestrate tasks, business processes, and workflows when you need to integrate apps, data, systems, and services across enterprises or organizations”. That sounds fucking amazing...</a:t>
            </a:r>
          </a:p>
          <a:p>
            <a:pPr marL="0" indent="0">
              <a:buFont typeface="Arial" panose="020B0604020202020204" pitchFamily="34" charset="0"/>
              <a:buNone/>
            </a:pPr>
            <a:endParaRPr lang="en-AU" dirty="0"/>
          </a:p>
          <a:p>
            <a:pPr marL="171450" indent="-171450">
              <a:buFont typeface="Arial" panose="020B0604020202020204" pitchFamily="34" charset="0"/>
              <a:buChar char="•"/>
            </a:pPr>
            <a:r>
              <a:rPr lang="en-AU" b="1" dirty="0"/>
              <a:t>Hangfire</a:t>
            </a:r>
          </a:p>
          <a:p>
            <a:pPr marL="0" indent="0">
              <a:buFont typeface="Arial" panose="020B0604020202020204" pitchFamily="34" charset="0"/>
              <a:buNone/>
            </a:pPr>
            <a:r>
              <a:rPr lang="en-AU" b="1" dirty="0"/>
              <a:t>“</a:t>
            </a:r>
            <a:r>
              <a:rPr lang="en-US" b="1" dirty="0"/>
              <a:t>An easy way to perform background processing in .NET and .NET Core applications. No Windows Service or separate process required. Backed by persistent storage. Open and free for commercial use.”… That sounds okay as well.</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 Other options? Quartz java port for C#.. No Time</a:t>
            </a:r>
            <a:endParaRPr lang="en-AU" b="1" dirty="0"/>
          </a:p>
        </p:txBody>
      </p:sp>
      <p:sp>
        <p:nvSpPr>
          <p:cNvPr id="4" name="Slide Number Placeholder 3"/>
          <p:cNvSpPr>
            <a:spLocks noGrp="1"/>
          </p:cNvSpPr>
          <p:nvPr>
            <p:ph type="sldNum" sz="quarter" idx="5"/>
          </p:nvPr>
        </p:nvSpPr>
        <p:spPr/>
        <p:txBody>
          <a:bodyPr/>
          <a:lstStyle/>
          <a:p>
            <a:fld id="{EAA27A8B-ABAB-48BB-8FEB-0BFA5443DB89}" type="slidenum">
              <a:rPr lang="en-AU" smtClean="0"/>
              <a:t>3</a:t>
            </a:fld>
            <a:endParaRPr lang="en-AU"/>
          </a:p>
        </p:txBody>
      </p:sp>
    </p:spTree>
    <p:extLst>
      <p:ext uri="{BB962C8B-B14F-4D97-AF65-F5344CB8AC3E}">
        <p14:creationId xmlns:p14="http://schemas.microsoft.com/office/powerpoint/2010/main" val="3415488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Every Developer</a:t>
            </a:r>
            <a:r>
              <a:rPr lang="en-US" dirty="0"/>
              <a:t>: Scheduling background jobs is something that every developer will come across at some stage. </a:t>
            </a:r>
          </a:p>
          <a:p>
            <a:r>
              <a:rPr lang="en-US" dirty="0"/>
              <a:t>I’m going to go through each one and give my opinion, your results may vary. In the past I've used or worked on:</a:t>
            </a:r>
          </a:p>
          <a:p>
            <a:endParaRPr lang="en-US" dirty="0"/>
          </a:p>
          <a:p>
            <a:pPr marL="171450" indent="-171450">
              <a:buFont typeface="Arial" panose="020B0604020202020204" pitchFamily="34" charset="0"/>
              <a:buChar char="•"/>
            </a:pPr>
            <a:r>
              <a:rPr lang="en-US" b="1" dirty="0"/>
              <a:t>Button</a:t>
            </a:r>
            <a:r>
              <a:rPr lang="en-US" dirty="0"/>
              <a:t> -&gt; Manually Triggered Job</a:t>
            </a:r>
          </a:p>
          <a:p>
            <a:pPr marL="457200" lvl="1" indent="0">
              <a:buFont typeface="Arial" panose="020B0604020202020204" pitchFamily="34" charset="0"/>
              <a:buNone/>
            </a:pPr>
            <a:r>
              <a:rPr lang="en-US" b="1" dirty="0"/>
              <a:t>Own Business</a:t>
            </a:r>
            <a:r>
              <a:rPr lang="en-US" dirty="0"/>
              <a:t>: I have actually done this, in my defense it was for my own business and I never really got around to automating it.</a:t>
            </a:r>
          </a:p>
          <a:p>
            <a:r>
              <a:rPr lang="en-US" dirty="0"/>
              <a:t>	+ </a:t>
            </a:r>
            <a:r>
              <a:rPr lang="en-US" b="1" dirty="0"/>
              <a:t>Easy. Add Progress Bar</a:t>
            </a:r>
          </a:p>
          <a:p>
            <a:r>
              <a:rPr lang="en-US" dirty="0"/>
              <a:t>	- </a:t>
            </a:r>
            <a:r>
              <a:rPr lang="en-US" b="1" dirty="0"/>
              <a:t>Annoying for the end user</a:t>
            </a:r>
          </a:p>
          <a:p>
            <a:endParaRPr lang="en-US" dirty="0"/>
          </a:p>
          <a:p>
            <a:pPr marL="171450" indent="-171450">
              <a:buFont typeface="Arial" panose="020B0604020202020204" pitchFamily="34" charset="0"/>
              <a:buChar char="•"/>
            </a:pPr>
            <a:r>
              <a:rPr lang="en-US" b="1" dirty="0"/>
              <a:t>Windows Scheduler -&gt; Exe</a:t>
            </a:r>
          </a:p>
          <a:p>
            <a:r>
              <a:rPr lang="en-US" dirty="0"/>
              <a:t>	</a:t>
            </a:r>
            <a:r>
              <a:rPr lang="en-US" b="1" dirty="0"/>
              <a:t>- 2 x Installation </a:t>
            </a:r>
            <a:r>
              <a:rPr lang="en-US" dirty="0"/>
              <a:t>- Issues keeping your production / job code synchronized.</a:t>
            </a:r>
          </a:p>
          <a:p>
            <a:r>
              <a:rPr lang="en-US" dirty="0"/>
              <a:t>	</a:t>
            </a:r>
            <a:r>
              <a:rPr lang="en-US" b="1" dirty="0"/>
              <a:t>- I just felt dirty</a:t>
            </a:r>
          </a:p>
          <a:p>
            <a:endParaRPr lang="en-US" dirty="0"/>
          </a:p>
          <a:p>
            <a:pPr marL="171450" indent="-171450">
              <a:buFont typeface="Arial" panose="020B0604020202020204" pitchFamily="34" charset="0"/>
              <a:buChar char="•"/>
            </a:pPr>
            <a:r>
              <a:rPr lang="en-US" b="1" dirty="0"/>
              <a:t>Windows Service</a:t>
            </a:r>
          </a:p>
          <a:p>
            <a:r>
              <a:rPr lang="en-US" dirty="0"/>
              <a:t>	- </a:t>
            </a:r>
            <a:r>
              <a:rPr lang="en-US" b="1" dirty="0"/>
              <a:t>Installing is a pain</a:t>
            </a:r>
          </a:p>
          <a:p>
            <a:r>
              <a:rPr lang="en-US" dirty="0"/>
              <a:t>	</a:t>
            </a:r>
            <a:r>
              <a:rPr lang="en-US" b="1" dirty="0"/>
              <a:t>- Double the Installation</a:t>
            </a:r>
            <a:r>
              <a:rPr lang="en-US" dirty="0"/>
              <a:t> - Issues keeping your production / job code synchronized.</a:t>
            </a:r>
          </a:p>
          <a:p>
            <a:r>
              <a:rPr lang="en-US" dirty="0"/>
              <a:t>	</a:t>
            </a:r>
            <a:r>
              <a:rPr lang="en-US" b="1" dirty="0"/>
              <a:t>- IMHO Its just a bit of a pain in the </a:t>
            </a:r>
            <a:r>
              <a:rPr lang="en-US" b="1" dirty="0" err="1"/>
              <a:t>arse</a:t>
            </a:r>
            <a:r>
              <a:rPr lang="en-US" b="1" dirty="0"/>
              <a:t>. </a:t>
            </a:r>
          </a:p>
          <a:p>
            <a:endParaRPr lang="en-US" dirty="0"/>
          </a:p>
          <a:p>
            <a:pPr marL="171450" indent="-171450">
              <a:buFont typeface="Arial" panose="020B0604020202020204" pitchFamily="34" charset="0"/>
              <a:buChar char="•"/>
            </a:pPr>
            <a:r>
              <a:rPr lang="en-US" b="1" dirty="0"/>
              <a:t>Azure Scheduler -&gt; Azure Jobs / Function</a:t>
            </a:r>
          </a:p>
          <a:p>
            <a:r>
              <a:rPr lang="en-US" dirty="0"/>
              <a:t>	</a:t>
            </a:r>
            <a:r>
              <a:rPr lang="en-US" b="1" dirty="0"/>
              <a:t>+ Easy Installation</a:t>
            </a:r>
            <a:r>
              <a:rPr lang="en-US" dirty="0"/>
              <a:t>, there is a bit of dicking around with logging as its running in a separate process.</a:t>
            </a:r>
          </a:p>
          <a:p>
            <a:r>
              <a:rPr lang="en-US" dirty="0"/>
              <a:t>	</a:t>
            </a:r>
            <a:r>
              <a:rPr lang="en-US" b="1" dirty="0"/>
              <a:t>- Double the Installation </a:t>
            </a:r>
            <a:r>
              <a:rPr lang="en-US" dirty="0"/>
              <a:t>- Issues keeping your production / job code synchronized.</a:t>
            </a:r>
          </a:p>
          <a:p>
            <a:endParaRPr lang="en-US" dirty="0"/>
          </a:p>
          <a:p>
            <a:pPr marL="171450" indent="-171450">
              <a:buFont typeface="Arial" panose="020B0604020202020204" pitchFamily="34" charset="0"/>
              <a:buChar char="•"/>
            </a:pPr>
            <a:r>
              <a:rPr lang="en-US" b="1" dirty="0"/>
              <a:t>Azure Scheduler -&gt; Triggering an http endpoint</a:t>
            </a:r>
          </a:p>
          <a:p>
            <a:r>
              <a:rPr lang="en-US" dirty="0"/>
              <a:t>	</a:t>
            </a:r>
            <a:r>
              <a:rPr lang="en-US" b="1" dirty="0"/>
              <a:t>+ Easy Installation</a:t>
            </a:r>
          </a:p>
          <a:p>
            <a:r>
              <a:rPr lang="en-US" dirty="0"/>
              <a:t>	</a:t>
            </a:r>
            <a:r>
              <a:rPr lang="en-US" b="1" dirty="0"/>
              <a:t>- Session timeout issues? </a:t>
            </a:r>
          </a:p>
          <a:p>
            <a:r>
              <a:rPr lang="en-US" dirty="0"/>
              <a:t>	</a:t>
            </a:r>
            <a:r>
              <a:rPr lang="en-US" b="1" dirty="0"/>
              <a:t>- Security issues</a:t>
            </a:r>
          </a:p>
          <a:p>
            <a:r>
              <a:rPr lang="en-US" b="1" dirty="0"/>
              <a:t>	- Uses websites resources</a:t>
            </a:r>
          </a:p>
          <a:p>
            <a:r>
              <a:rPr lang="en-US" b="1" dirty="0"/>
              <a:t>	- I felt dirty again</a:t>
            </a:r>
          </a:p>
          <a:p>
            <a:endParaRPr lang="en-US" dirty="0"/>
          </a:p>
          <a:p>
            <a:pPr marL="171450" indent="-171450">
              <a:buFont typeface="Arial" panose="020B0604020202020204" pitchFamily="34" charset="0"/>
              <a:buChar char="•"/>
            </a:pPr>
            <a:r>
              <a:rPr lang="en-US" b="1" dirty="0"/>
              <a:t>Azure Scheduler -&gt; Azure Service Bus</a:t>
            </a:r>
          </a:p>
          <a:p>
            <a:pPr marL="457200" lvl="1" indent="0">
              <a:buFont typeface="Arial" panose="020B0604020202020204" pitchFamily="34" charset="0"/>
              <a:buNone/>
            </a:pPr>
            <a:r>
              <a:rPr lang="en-US" b="1" dirty="0"/>
              <a:t>	- Complex, so god damn complex</a:t>
            </a:r>
          </a:p>
          <a:p>
            <a:pPr marL="457200" lvl="1" indent="0">
              <a:buFont typeface="Arial" panose="020B0604020202020204" pitchFamily="34" charset="0"/>
              <a:buNone/>
            </a:pPr>
            <a:r>
              <a:rPr lang="en-US" b="1" dirty="0"/>
              <a:t>	- All the limitations of Azure Jobs</a:t>
            </a:r>
          </a:p>
          <a:p>
            <a:pPr marL="457200" lvl="1" indent="0">
              <a:buFont typeface="Arial" panose="020B0604020202020204" pitchFamily="34" charset="0"/>
              <a:buNone/>
            </a:pPr>
            <a:endParaRPr lang="en-US" dirty="0"/>
          </a:p>
          <a:p>
            <a:r>
              <a:rPr lang="en-US" dirty="0"/>
              <a:t>* </a:t>
            </a:r>
            <a:r>
              <a:rPr lang="en-US" b="1" dirty="0" err="1"/>
              <a:t>Hangfire</a:t>
            </a:r>
            <a:endParaRPr lang="en-US" b="1" dirty="0"/>
          </a:p>
          <a:p>
            <a:r>
              <a:rPr lang="en-US" b="1" dirty="0"/>
              <a:t>	+ Easy to install</a:t>
            </a:r>
          </a:p>
          <a:p>
            <a:r>
              <a:rPr lang="en-US" b="1" dirty="0"/>
              <a:t>	- Uses websites resources</a:t>
            </a:r>
            <a:endParaRPr lang="en-AU" dirty="0"/>
          </a:p>
        </p:txBody>
      </p:sp>
      <p:sp>
        <p:nvSpPr>
          <p:cNvPr id="4" name="Slide Number Placeholder 3"/>
          <p:cNvSpPr>
            <a:spLocks noGrp="1"/>
          </p:cNvSpPr>
          <p:nvPr>
            <p:ph type="sldNum" sz="quarter" idx="5"/>
          </p:nvPr>
        </p:nvSpPr>
        <p:spPr/>
        <p:txBody>
          <a:bodyPr/>
          <a:lstStyle/>
          <a:p>
            <a:fld id="{EAA27A8B-ABAB-48BB-8FEB-0BFA5443DB89}" type="slidenum">
              <a:rPr lang="en-AU" smtClean="0"/>
              <a:t>4</a:t>
            </a:fld>
            <a:endParaRPr lang="en-AU"/>
          </a:p>
        </p:txBody>
      </p:sp>
    </p:spTree>
    <p:extLst>
      <p:ext uri="{BB962C8B-B14F-4D97-AF65-F5344CB8AC3E}">
        <p14:creationId xmlns:p14="http://schemas.microsoft.com/office/powerpoint/2010/main" val="1777475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AM I TALKING TO FAST</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Hangfire, logo!</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What is Hangfire</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Simple, Scheduler and Dashboard…</a:t>
            </a:r>
            <a:endParaRPr lang="en-AU"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AU" sz="1200" b="1" i="0" u="none" strike="noStrike" kern="1200" dirty="0">
                <a:solidFill>
                  <a:schemeClr val="tx1"/>
                </a:solidFill>
                <a:effectLst/>
                <a:latin typeface="+mn-lt"/>
                <a:ea typeface="+mn-ea"/>
                <a:cs typeface="+mn-cs"/>
              </a:rPr>
              <a:t>Websites Resources.</a:t>
            </a:r>
            <a:r>
              <a:rPr lang="en-AU" sz="1200" b="0" i="0" u="none" strike="noStrike" kern="1200" dirty="0">
                <a:solidFill>
                  <a:schemeClr val="tx1"/>
                </a:solidFill>
                <a:effectLst/>
                <a:latin typeface="+mn-lt"/>
                <a:ea typeface="+mn-ea"/>
                <a:cs typeface="+mn-cs"/>
              </a:rPr>
              <a:t> You program it in your application, and it uses your websites / applications resources. </a:t>
            </a:r>
          </a:p>
          <a:p>
            <a:pPr marL="0" indent="0">
              <a:buFont typeface="Arial" panose="020B0604020202020204" pitchFamily="34" charset="0"/>
              <a:buNone/>
            </a:pPr>
            <a:r>
              <a:rPr lang="en-AU" sz="1200" b="0" i="0" u="none" strike="noStrike" kern="1200" dirty="0">
                <a:solidFill>
                  <a:schemeClr val="tx1"/>
                </a:solidFill>
                <a:effectLst/>
                <a:latin typeface="+mn-lt"/>
                <a:ea typeface="+mn-ea"/>
                <a:cs typeface="+mn-cs"/>
              </a:rPr>
              <a:t>	</a:t>
            </a:r>
            <a:r>
              <a:rPr lang="en-AU" sz="1200" b="1" i="0" u="none" strike="noStrike" kern="1200" dirty="0">
                <a:solidFill>
                  <a:schemeClr val="tx1"/>
                </a:solidFill>
                <a:effectLst/>
                <a:latin typeface="+mn-lt"/>
                <a:ea typeface="+mn-ea"/>
                <a:cs typeface="+mn-cs"/>
              </a:rPr>
              <a:t>- Performance… </a:t>
            </a:r>
            <a:r>
              <a:rPr lang="en-AU" sz="1200" b="0" i="0" u="none" strike="noStrike" kern="1200" dirty="0">
                <a:solidFill>
                  <a:schemeClr val="tx1"/>
                </a:solidFill>
                <a:effectLst/>
                <a:latin typeface="+mn-lt"/>
                <a:ea typeface="+mn-ea"/>
                <a:cs typeface="+mn-cs"/>
              </a:rPr>
              <a:t> to this is it may impact your websites performance with too many heavy jobs.</a:t>
            </a:r>
          </a:p>
          <a:p>
            <a:pPr marL="0" indent="0">
              <a:buFont typeface="Arial" panose="020B0604020202020204" pitchFamily="34" charset="0"/>
              <a:buNone/>
            </a:pPr>
            <a:r>
              <a:rPr lang="en-AU" sz="1200" b="1" i="0" u="none" strike="noStrike" kern="1200" dirty="0">
                <a:solidFill>
                  <a:schemeClr val="tx1"/>
                </a:solidFill>
                <a:effectLst/>
                <a:latin typeface="+mn-lt"/>
                <a:ea typeface="+mn-ea"/>
                <a:cs typeface="+mn-cs"/>
              </a:rPr>
              <a:t>	+ Add 2</a:t>
            </a:r>
            <a:r>
              <a:rPr lang="en-AU" sz="1200" b="1" i="0" u="none" strike="noStrike" kern="1200" baseline="30000" dirty="0">
                <a:solidFill>
                  <a:schemeClr val="tx1"/>
                </a:solidFill>
                <a:effectLst/>
                <a:latin typeface="+mn-lt"/>
                <a:ea typeface="+mn-ea"/>
                <a:cs typeface="+mn-cs"/>
              </a:rPr>
              <a:t>nd</a:t>
            </a:r>
            <a:r>
              <a:rPr lang="en-AU" sz="1200" b="1" i="0" u="none" strike="noStrike" kern="1200" dirty="0">
                <a:solidFill>
                  <a:schemeClr val="tx1"/>
                </a:solidFill>
                <a:effectLst/>
                <a:latin typeface="+mn-lt"/>
                <a:ea typeface="+mn-ea"/>
                <a:cs typeface="+mn-cs"/>
              </a:rPr>
              <a:t> Website?</a:t>
            </a:r>
            <a:r>
              <a:rPr lang="en-AU" sz="1200" b="0" i="0" u="none" strike="noStrike" kern="1200" dirty="0">
                <a:solidFill>
                  <a:schemeClr val="tx1"/>
                </a:solidFill>
                <a:effectLst/>
                <a:latin typeface="+mn-lt"/>
                <a:ea typeface="+mn-ea"/>
                <a:cs typeface="+mn-cs"/>
              </a:rPr>
              <a:t> If that becomes a problem you can created a dedicated website / app to process the jobs.</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Open Source  -&gt; Free Commercial Applications </a:t>
            </a:r>
            <a:r>
              <a:rPr lang="en-US" sz="1200" b="0" i="0" kern="1200" dirty="0">
                <a:solidFill>
                  <a:schemeClr val="tx1"/>
                </a:solidFill>
                <a:effectLst/>
                <a:latin typeface="+mn-lt"/>
                <a:ea typeface="+mn-ea"/>
                <a:cs typeface="+mn-cs"/>
              </a:rPr>
              <a:t>-&gt; you can use it for free LGPL 3.0. Use it for free, including it with your commercial applications.</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Supports 4.5 and core. </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Storage: InMemory, </a:t>
            </a:r>
            <a:r>
              <a:rPr lang="en-US" sz="1200" b="1" i="0" kern="1200" dirty="0" err="1">
                <a:solidFill>
                  <a:schemeClr val="tx1"/>
                </a:solidFill>
                <a:effectLst/>
                <a:latin typeface="+mn-lt"/>
                <a:ea typeface="+mn-ea"/>
                <a:cs typeface="+mn-cs"/>
              </a:rPr>
              <a:t>Sql</a:t>
            </a:r>
            <a:r>
              <a:rPr lang="en-US" sz="1200" b="1" i="0" kern="1200" dirty="0">
                <a:solidFill>
                  <a:schemeClr val="tx1"/>
                </a:solidFill>
                <a:effectLst/>
                <a:latin typeface="+mn-lt"/>
                <a:ea typeface="+mn-ea"/>
                <a:cs typeface="+mn-cs"/>
              </a:rPr>
              <a:t> Server, </a:t>
            </a:r>
            <a:r>
              <a:rPr lang="en-US" sz="1200" b="1" i="0" kern="1200" dirty="0" err="1">
                <a:solidFill>
                  <a:schemeClr val="tx1"/>
                </a:solidFill>
                <a:effectLst/>
                <a:latin typeface="+mn-lt"/>
                <a:ea typeface="+mn-ea"/>
                <a:cs typeface="+mn-cs"/>
              </a:rPr>
              <a:t>Sql</a:t>
            </a:r>
            <a:r>
              <a:rPr lang="en-US" sz="1200" b="1" i="0" kern="1200" dirty="0">
                <a:solidFill>
                  <a:schemeClr val="tx1"/>
                </a:solidFill>
                <a:effectLst/>
                <a:latin typeface="+mn-lt"/>
                <a:ea typeface="+mn-ea"/>
                <a:cs typeface="+mn-cs"/>
              </a:rPr>
              <a:t> Server Express, Azure </a:t>
            </a:r>
            <a:r>
              <a:rPr lang="en-US" sz="1200" b="1" i="0" kern="1200" dirty="0" err="1">
                <a:solidFill>
                  <a:schemeClr val="tx1"/>
                </a:solidFill>
                <a:effectLst/>
                <a:latin typeface="+mn-lt"/>
                <a:ea typeface="+mn-ea"/>
                <a:cs typeface="+mn-cs"/>
              </a:rPr>
              <a:t>Sql</a:t>
            </a:r>
            <a:r>
              <a:rPr lang="en-US" sz="1200" b="1" i="0" kern="1200" dirty="0">
                <a:solidFill>
                  <a:schemeClr val="tx1"/>
                </a:solidFill>
                <a:effectLst/>
                <a:latin typeface="+mn-lt"/>
                <a:ea typeface="+mn-ea"/>
                <a:cs typeface="+mn-cs"/>
              </a:rPr>
              <a:t> Database and Redis (paid version only)</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Scale Out. * Instances</a:t>
            </a:r>
            <a:r>
              <a:rPr lang="en-US" sz="1200" b="0" i="0" kern="1200" dirty="0">
                <a:solidFill>
                  <a:schemeClr val="tx1"/>
                </a:solidFill>
                <a:effectLst/>
                <a:latin typeface="+mn-lt"/>
                <a:ea typeface="+mn-ea"/>
                <a:cs typeface="+mn-cs"/>
              </a:rPr>
              <a:t>. It will scale out if you decide to run multiple instances of your website</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Built in retry</a:t>
            </a:r>
            <a:r>
              <a:rPr lang="en-US" sz="1200" b="0" i="0" kern="1200" dirty="0">
                <a:solidFill>
                  <a:schemeClr val="tx1"/>
                </a:solidFill>
                <a:effectLst/>
                <a:latin typeface="+mn-lt"/>
                <a:ea typeface="+mn-ea"/>
                <a:cs typeface="+mn-cs"/>
              </a:rPr>
              <a:t> for jobs… Yay? I suppose it stops me writing some defensive code… Like that’s not what I do all day?</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IOC </a:t>
            </a:r>
            <a:r>
              <a:rPr lang="en-US" sz="1200" b="0" i="0" kern="1200" dirty="0">
                <a:solidFill>
                  <a:schemeClr val="tx1"/>
                </a:solidFill>
                <a:effectLst/>
                <a:latin typeface="+mn-lt"/>
                <a:ea typeface="+mn-ea"/>
                <a:cs typeface="+mn-cs"/>
              </a:rPr>
              <a:t>It uses your built in IOC so no need to get complex. </a:t>
            </a:r>
            <a:r>
              <a:rPr lang="en-US" sz="1200" b="0" i="0" kern="1200" dirty="0" err="1">
                <a:solidFill>
                  <a:schemeClr val="tx1"/>
                </a:solidFill>
                <a:effectLst/>
                <a:latin typeface="+mn-lt"/>
                <a:ea typeface="+mn-ea"/>
                <a:cs typeface="+mn-cs"/>
              </a:rPr>
              <a:t>Autofac</a:t>
            </a:r>
            <a:r>
              <a:rPr lang="en-US" sz="1200" b="0" i="0" kern="1200" dirty="0">
                <a:solidFill>
                  <a:schemeClr val="tx1"/>
                </a:solidFill>
                <a:effectLst/>
                <a:latin typeface="+mn-lt"/>
                <a:ea typeface="+mn-ea"/>
                <a:cs typeface="+mn-cs"/>
              </a:rPr>
              <a:t> + </a:t>
            </a:r>
            <a:r>
              <a:rPr lang="en-US" sz="1200" b="0" i="0" kern="1200" dirty="0" err="1">
                <a:solidFill>
                  <a:schemeClr val="tx1"/>
                </a:solidFill>
                <a:effectLst/>
                <a:latin typeface="+mn-lt"/>
                <a:ea typeface="+mn-ea"/>
                <a:cs typeface="+mn-cs"/>
              </a:rPr>
              <a:t>.net</a:t>
            </a:r>
            <a:r>
              <a:rPr lang="en-US" sz="1200" b="0" i="0" kern="1200">
                <a:solidFill>
                  <a:schemeClr val="tx1"/>
                </a:solidFill>
                <a:effectLst/>
                <a:latin typeface="+mn-lt"/>
                <a:ea typeface="+mn-ea"/>
                <a:cs typeface="+mn-cs"/>
              </a:rPr>
              <a:t> core</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AA27A8B-ABAB-48BB-8FEB-0BFA5443DB89}" type="slidenum">
              <a:rPr lang="en-AU" smtClean="0"/>
              <a:t>5</a:t>
            </a:fld>
            <a:endParaRPr lang="en-AU"/>
          </a:p>
        </p:txBody>
      </p:sp>
    </p:spTree>
    <p:extLst>
      <p:ext uri="{BB962C8B-B14F-4D97-AF65-F5344CB8AC3E}">
        <p14:creationId xmlns:p14="http://schemas.microsoft.com/office/powerpoint/2010/main" val="1835525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This is actually pretty cool.</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Fire and forget Jobs - &gt; Just Do It.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Delayed jobs… 24 Hour Cart Reminder. </a:t>
            </a:r>
          </a:p>
          <a:p>
            <a:pPr marL="457200" lvl="1" indent="0">
              <a:buFont typeface="Arial" panose="020B0604020202020204" pitchFamily="34" charset="0"/>
              <a:buNone/>
            </a:pPr>
            <a:r>
              <a:rPr lang="en-US" dirty="0"/>
              <a:t>That could be cool, process new customers after hours, 24 hour cart reminders? Maybe give them a 10% discount code? Work out </a:t>
            </a:r>
            <a:r>
              <a:rPr lang="en-US" dirty="0" err="1"/>
              <a:t>timezones</a:t>
            </a:r>
            <a:r>
              <a:rPr lang="en-US" dirty="0"/>
              <a:t> so your not sending it in the middle of the night.</a:t>
            </a:r>
          </a:p>
          <a:p>
            <a:pPr marL="457200" lvl="1" indent="0">
              <a:buFont typeface="Arial" panose="020B0604020202020204" pitchFamily="34" charset="0"/>
              <a:buNone/>
            </a:pPr>
            <a:endParaRPr lang="en-US" dirty="0"/>
          </a:p>
          <a:p>
            <a:pPr marL="171450" indent="-171450">
              <a:buFont typeface="Arial" panose="020B0604020202020204" pitchFamily="34" charset="0"/>
              <a:buChar char="•"/>
            </a:pPr>
            <a:r>
              <a:rPr lang="en-US" b="1" dirty="0"/>
              <a:t>Recurring jobs. Meat.</a:t>
            </a:r>
            <a:r>
              <a:rPr lang="en-US" dirty="0"/>
              <a:t> -&gt; The meat in a schedulers sandwich.</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Continuations</a:t>
            </a:r>
            <a:r>
              <a:rPr lang="en-US" dirty="0"/>
              <a:t> -&gt; Because I want to put our complex business logic in a scheduler? I’m sure there are use cases for that, I don’t know.</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Batch</a:t>
            </a:r>
            <a:r>
              <a:rPr lang="en-US" dirty="0"/>
              <a:t>… Because I want to put our complex business logic in a scheduler. // I can’t afford that.</a:t>
            </a:r>
            <a:endParaRPr lang="en-AU" dirty="0"/>
          </a:p>
        </p:txBody>
      </p:sp>
      <p:sp>
        <p:nvSpPr>
          <p:cNvPr id="4" name="Slide Number Placeholder 3"/>
          <p:cNvSpPr>
            <a:spLocks noGrp="1"/>
          </p:cNvSpPr>
          <p:nvPr>
            <p:ph type="sldNum" sz="quarter" idx="5"/>
          </p:nvPr>
        </p:nvSpPr>
        <p:spPr/>
        <p:txBody>
          <a:bodyPr/>
          <a:lstStyle/>
          <a:p>
            <a:fld id="{EAA27A8B-ABAB-48BB-8FEB-0BFA5443DB89}" type="slidenum">
              <a:rPr lang="en-AU" smtClean="0"/>
              <a:t>6</a:t>
            </a:fld>
            <a:endParaRPr lang="en-AU"/>
          </a:p>
        </p:txBody>
      </p:sp>
    </p:spTree>
    <p:extLst>
      <p:ext uri="{BB962C8B-B14F-4D97-AF65-F5344CB8AC3E}">
        <p14:creationId xmlns:p14="http://schemas.microsoft.com/office/powerpoint/2010/main" val="750874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b="1" i="0" kern="1200" dirty="0">
                <a:solidFill>
                  <a:schemeClr val="tx1"/>
                </a:solidFill>
                <a:effectLst/>
                <a:latin typeface="+mn-lt"/>
                <a:ea typeface="+mn-ea"/>
                <a:cs typeface="+mn-cs"/>
              </a:rPr>
              <a:t>Install-Package Hangfire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I</a:t>
            </a:r>
            <a:r>
              <a:rPr lang="en-AU" sz="1200" b="1" i="0" kern="1200" dirty="0" err="1">
                <a:solidFill>
                  <a:schemeClr val="tx1"/>
                </a:solidFill>
                <a:effectLst/>
                <a:latin typeface="+mn-lt"/>
                <a:ea typeface="+mn-ea"/>
                <a:cs typeface="+mn-cs"/>
              </a:rPr>
              <a:t>nstall</a:t>
            </a:r>
            <a:r>
              <a:rPr lang="en-AU" sz="1200" b="1" i="0" kern="1200" dirty="0">
                <a:solidFill>
                  <a:schemeClr val="tx1"/>
                </a:solidFill>
                <a:effectLst/>
                <a:latin typeface="+mn-lt"/>
                <a:ea typeface="+mn-ea"/>
                <a:cs typeface="+mn-cs"/>
              </a:rPr>
              <a:t>-Package </a:t>
            </a:r>
            <a:r>
              <a:rPr lang="en-AU" sz="1200" b="1" i="0" kern="1200" dirty="0" err="1">
                <a:solidFill>
                  <a:schemeClr val="tx1"/>
                </a:solidFill>
                <a:effectLst/>
                <a:latin typeface="+mn-lt"/>
                <a:ea typeface="+mn-ea"/>
                <a:cs typeface="+mn-cs"/>
              </a:rPr>
              <a:t>Hangfire.MemoryStorage.Core</a:t>
            </a:r>
            <a:endParaRPr lang="en-AU"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Install-Package Hangfire.Console</a:t>
            </a:r>
          </a:p>
          <a:p>
            <a:endParaRPr lang="en-AU" sz="1200" kern="1200" dirty="0">
              <a:solidFill>
                <a:schemeClr val="tx1"/>
              </a:solidFill>
              <a:latin typeface="+mn-lt"/>
              <a:ea typeface="+mn-ea"/>
              <a:cs typeface="+mn-cs"/>
            </a:endParaRPr>
          </a:p>
          <a:p>
            <a:r>
              <a:rPr lang="en-US" sz="1200" b="1" i="0" kern="1200" dirty="0" err="1">
                <a:solidFill>
                  <a:schemeClr val="tx1"/>
                </a:solidFill>
                <a:effectLst/>
                <a:latin typeface="+mn-lt"/>
                <a:ea typeface="+mn-ea"/>
                <a:cs typeface="+mn-cs"/>
              </a:rPr>
              <a:t>ConfigureServices</a:t>
            </a:r>
            <a:r>
              <a:rPr lang="en-US" sz="1200" b="1" i="0" kern="1200" dirty="0">
                <a:solidFill>
                  <a:schemeClr val="tx1"/>
                </a:solidFill>
                <a:effectLst/>
                <a:latin typeface="+mn-lt"/>
                <a:ea typeface="+mn-ea"/>
                <a:cs typeface="+mn-cs"/>
              </a:rPr>
              <a:t>:</a:t>
            </a:r>
          </a:p>
          <a:p>
            <a:endParaRPr lang="en-AU" sz="1200" b="1" kern="1200" dirty="0">
              <a:solidFill>
                <a:schemeClr val="accent1"/>
              </a:solidFill>
              <a:latin typeface="+mn-lt"/>
              <a:ea typeface="+mn-ea"/>
              <a:cs typeface="+mn-cs"/>
            </a:endParaRPr>
          </a:p>
          <a:p>
            <a:r>
              <a:rPr lang="en-AU" sz="1200" b="1" kern="1200" dirty="0">
                <a:solidFill>
                  <a:schemeClr val="accent1"/>
                </a:solidFill>
                <a:latin typeface="+mn-lt"/>
                <a:ea typeface="+mn-ea"/>
                <a:cs typeface="+mn-cs"/>
              </a:rPr>
              <a:t>            </a:t>
            </a:r>
            <a:r>
              <a:rPr lang="en-AU" sz="1200" b="1" kern="1200" dirty="0" err="1">
                <a:solidFill>
                  <a:schemeClr val="accent1"/>
                </a:solidFill>
                <a:latin typeface="+mn-lt"/>
                <a:ea typeface="+mn-ea"/>
                <a:cs typeface="+mn-cs"/>
              </a:rPr>
              <a:t>services.AddHangfire</a:t>
            </a:r>
            <a:r>
              <a:rPr lang="en-AU" sz="1200" b="1" kern="1200" dirty="0">
                <a:solidFill>
                  <a:schemeClr val="accent1"/>
                </a:solidFill>
                <a:latin typeface="+mn-lt"/>
                <a:ea typeface="+mn-ea"/>
                <a:cs typeface="+mn-cs"/>
              </a:rPr>
              <a:t>(config =&gt;</a:t>
            </a:r>
          </a:p>
          <a:p>
            <a:r>
              <a:rPr lang="en-AU" sz="1200" b="1" kern="1200" dirty="0">
                <a:solidFill>
                  <a:schemeClr val="accent1"/>
                </a:solidFill>
                <a:latin typeface="+mn-lt"/>
                <a:ea typeface="+mn-ea"/>
                <a:cs typeface="+mn-cs"/>
              </a:rPr>
              <a:t>            {</a:t>
            </a:r>
          </a:p>
          <a:p>
            <a:r>
              <a:rPr lang="en-AU" sz="1200" b="1" kern="1200" dirty="0">
                <a:solidFill>
                  <a:schemeClr val="accent1"/>
                </a:solidFill>
                <a:latin typeface="+mn-lt"/>
                <a:ea typeface="+mn-ea"/>
                <a:cs typeface="+mn-cs"/>
              </a:rPr>
              <a:t>                </a:t>
            </a:r>
            <a:r>
              <a:rPr lang="en-AU" sz="1200" b="1" kern="1200" dirty="0" err="1">
                <a:solidFill>
                  <a:schemeClr val="accent1"/>
                </a:solidFill>
                <a:latin typeface="+mn-lt"/>
                <a:ea typeface="+mn-ea"/>
                <a:cs typeface="+mn-cs"/>
              </a:rPr>
              <a:t>config.UseMemoryStorage</a:t>
            </a:r>
            <a:r>
              <a:rPr lang="en-AU" sz="1200" b="1" kern="1200" dirty="0">
                <a:solidFill>
                  <a:schemeClr val="accent1"/>
                </a:solidFill>
                <a:latin typeface="+mn-lt"/>
                <a:ea typeface="+mn-ea"/>
                <a:cs typeface="+mn-cs"/>
              </a:rPr>
              <a:t>();</a:t>
            </a:r>
          </a:p>
          <a:p>
            <a:r>
              <a:rPr lang="en-AU" sz="1200" b="1" kern="1200" dirty="0">
                <a:solidFill>
                  <a:schemeClr val="accent1"/>
                </a:solidFill>
                <a:latin typeface="+mn-lt"/>
                <a:ea typeface="+mn-ea"/>
                <a:cs typeface="+mn-cs"/>
              </a:rPr>
              <a:t>                </a:t>
            </a:r>
            <a:r>
              <a:rPr lang="en-AU" sz="1200" b="1" kern="1200" dirty="0" err="1">
                <a:solidFill>
                  <a:schemeClr val="accent1"/>
                </a:solidFill>
                <a:latin typeface="+mn-lt"/>
                <a:ea typeface="+mn-ea"/>
                <a:cs typeface="+mn-cs"/>
              </a:rPr>
              <a:t>config.UseConsole</a:t>
            </a:r>
            <a:r>
              <a:rPr lang="en-AU" sz="1200" b="1" kern="1200" dirty="0">
                <a:solidFill>
                  <a:schemeClr val="accent1"/>
                </a:solidFill>
                <a:latin typeface="+mn-lt"/>
                <a:ea typeface="+mn-ea"/>
                <a:cs typeface="+mn-cs"/>
              </a:rPr>
              <a:t>();</a:t>
            </a:r>
          </a:p>
          <a:p>
            <a:r>
              <a:rPr lang="en-AU" sz="1200" b="1" kern="1200" dirty="0">
                <a:solidFill>
                  <a:schemeClr val="accent1"/>
                </a:solidFill>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Configure:</a:t>
            </a:r>
            <a:endParaRPr lang="en-US" sz="1200" b="0" i="0" kern="1200" dirty="0">
              <a:solidFill>
                <a:schemeClr val="accent1"/>
              </a:solidFill>
              <a:effectLst/>
              <a:latin typeface="+mn-lt"/>
              <a:ea typeface="+mn-ea"/>
              <a:cs typeface="+mn-cs"/>
            </a:endParaRPr>
          </a:p>
          <a:p>
            <a:r>
              <a:rPr lang="en-US" sz="1200" b="1" kern="1200" dirty="0" err="1">
                <a:solidFill>
                  <a:schemeClr val="accent1"/>
                </a:solidFill>
                <a:latin typeface="+mn-lt"/>
                <a:ea typeface="+mn-ea"/>
                <a:cs typeface="+mn-cs"/>
              </a:rPr>
              <a:t>app.UseHangfireDashboard</a:t>
            </a:r>
            <a:r>
              <a:rPr lang="en-US" sz="1200" b="1" kern="1200" dirty="0">
                <a:solidFill>
                  <a:schemeClr val="accent1"/>
                </a:solidFill>
                <a:latin typeface="+mn-lt"/>
                <a:ea typeface="+mn-ea"/>
                <a:cs typeface="+mn-cs"/>
              </a:rPr>
              <a:t>(</a:t>
            </a:r>
            <a:r>
              <a:rPr lang="en-AU" sz="1200" b="1" kern="1200" dirty="0">
                <a:solidFill>
                  <a:schemeClr val="accent1"/>
                </a:solidFill>
                <a:latin typeface="+mn-lt"/>
                <a:ea typeface="+mn-ea"/>
                <a:cs typeface="+mn-cs"/>
              </a:rPr>
              <a:t>);</a:t>
            </a:r>
          </a:p>
          <a:p>
            <a:r>
              <a:rPr lang="en-AU" sz="1200" b="1" kern="1200" dirty="0" err="1">
                <a:solidFill>
                  <a:schemeClr val="accent1"/>
                </a:solidFill>
                <a:latin typeface="+mn-lt"/>
                <a:ea typeface="+mn-ea"/>
                <a:cs typeface="+mn-cs"/>
              </a:rPr>
              <a:t>app.UseHangfireServer</a:t>
            </a:r>
            <a:r>
              <a:rPr lang="en-AU" sz="1200" b="1" kern="1200" dirty="0">
                <a:solidFill>
                  <a:schemeClr val="accent1"/>
                </a:solidFill>
                <a:latin typeface="+mn-lt"/>
                <a:ea typeface="+mn-ea"/>
                <a:cs typeface="+mn-cs"/>
              </a:rPr>
              <a:t>();</a:t>
            </a:r>
          </a:p>
          <a:p>
            <a:endParaRPr lang="en-AU" sz="1200" b="1" kern="1200" dirty="0">
              <a:solidFill>
                <a:schemeClr val="tx1"/>
              </a:solidFill>
              <a:latin typeface="+mn-lt"/>
              <a:ea typeface="+mn-ea"/>
              <a:cs typeface="+mn-cs"/>
            </a:endParaRPr>
          </a:p>
          <a:p>
            <a:r>
              <a:rPr lang="en-AU" sz="1200" b="1" kern="1200" dirty="0" err="1">
                <a:solidFill>
                  <a:schemeClr val="tx1"/>
                </a:solidFill>
                <a:latin typeface="+mn-lt"/>
                <a:ea typeface="+mn-ea"/>
                <a:cs typeface="+mn-cs"/>
              </a:rPr>
              <a:t>RecurringJob.AddOrUpdate</a:t>
            </a:r>
            <a:r>
              <a:rPr lang="en-AU" sz="1200" b="1" kern="1200" dirty="0">
                <a:solidFill>
                  <a:schemeClr val="tx1"/>
                </a:solidFill>
                <a:latin typeface="+mn-lt"/>
                <a:ea typeface="+mn-ea"/>
                <a:cs typeface="+mn-cs"/>
              </a:rPr>
              <a:t>&lt;</a:t>
            </a:r>
            <a:r>
              <a:rPr lang="en-AU" sz="1200" b="1" kern="1200" dirty="0" err="1">
                <a:solidFill>
                  <a:schemeClr val="tx1"/>
                </a:solidFill>
                <a:latin typeface="+mn-lt"/>
                <a:ea typeface="+mn-ea"/>
                <a:cs typeface="+mn-cs"/>
              </a:rPr>
              <a:t>CreateWidgetJob</a:t>
            </a:r>
            <a:r>
              <a:rPr lang="en-AU" sz="1200" b="1" kern="1200" dirty="0">
                <a:solidFill>
                  <a:schemeClr val="tx1"/>
                </a:solidFill>
                <a:latin typeface="+mn-lt"/>
                <a:ea typeface="+mn-ea"/>
                <a:cs typeface="+mn-cs"/>
              </a:rPr>
              <a:t>&gt;("Create Widgets Job", x =&gt; </a:t>
            </a:r>
            <a:r>
              <a:rPr lang="en-AU" sz="1200" b="1" kern="1200" dirty="0" err="1">
                <a:solidFill>
                  <a:schemeClr val="tx1"/>
                </a:solidFill>
                <a:latin typeface="+mn-lt"/>
                <a:ea typeface="+mn-ea"/>
                <a:cs typeface="+mn-cs"/>
              </a:rPr>
              <a:t>x.Execute</a:t>
            </a:r>
            <a:r>
              <a:rPr lang="en-AU" sz="1200" b="1" kern="1200" dirty="0">
                <a:solidFill>
                  <a:schemeClr val="tx1"/>
                </a:solidFill>
                <a:latin typeface="+mn-lt"/>
                <a:ea typeface="+mn-ea"/>
                <a:cs typeface="+mn-cs"/>
              </a:rPr>
              <a:t>(null), </a:t>
            </a:r>
            <a:r>
              <a:rPr lang="en-AU" sz="1200" b="1" kern="1200" dirty="0" err="1">
                <a:solidFill>
                  <a:schemeClr val="tx1"/>
                </a:solidFill>
                <a:latin typeface="+mn-lt"/>
                <a:ea typeface="+mn-ea"/>
                <a:cs typeface="+mn-cs"/>
              </a:rPr>
              <a:t>Cron.Minutely</a:t>
            </a:r>
            <a:r>
              <a:rPr lang="en-AU" sz="1200" b="1" kern="1200" dirty="0">
                <a:solidFill>
                  <a:schemeClr val="tx1"/>
                </a:solidFill>
                <a:latin typeface="+mn-lt"/>
                <a:ea typeface="+mn-ea"/>
                <a:cs typeface="+mn-cs"/>
              </a:rPr>
              <a: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AA27A8B-ABAB-48BB-8FEB-0BFA5443DB89}" type="slidenum">
              <a:rPr lang="en-AU" smtClean="0"/>
              <a:t>7</a:t>
            </a:fld>
            <a:endParaRPr lang="en-AU"/>
          </a:p>
        </p:txBody>
      </p:sp>
    </p:spTree>
    <p:extLst>
      <p:ext uri="{BB962C8B-B14F-4D97-AF65-F5344CB8AC3E}">
        <p14:creationId xmlns:p14="http://schemas.microsoft.com/office/powerpoint/2010/main" val="1742003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Hangfire.Console</a:t>
            </a:r>
          </a:p>
          <a:p>
            <a:pPr marL="171450" indent="-171450">
              <a:buFont typeface="Arial" panose="020B0604020202020204" pitchFamily="34" charset="0"/>
              <a:buChar char="•"/>
            </a:pPr>
            <a:endParaRPr lang="en-US" b="1" dirty="0"/>
          </a:p>
          <a:p>
            <a:pPr marL="0" indent="0">
              <a:buFont typeface="Arial" panose="020B0604020202020204" pitchFamily="34" charset="0"/>
              <a:buNone/>
            </a:pPr>
            <a:r>
              <a:rPr lang="en-US" b="1" dirty="0"/>
              <a:t>* Install-Package Hangfire.Console</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 </a:t>
            </a:r>
            <a:r>
              <a:rPr lang="en-US" b="1" dirty="0" err="1"/>
              <a:t>ConfigureService</a:t>
            </a:r>
            <a:r>
              <a:rPr lang="en-US" b="1" dirty="0"/>
              <a:t>:</a:t>
            </a:r>
            <a:endParaRPr lang="en-US" dirty="0"/>
          </a:p>
          <a:p>
            <a:pPr marL="0" indent="0">
              <a:buFont typeface="Arial" panose="020B0604020202020204" pitchFamily="34" charset="0"/>
              <a:buNone/>
            </a:pPr>
            <a:r>
              <a:rPr lang="en-US" b="1" dirty="0"/>
              <a:t>	</a:t>
            </a:r>
            <a:r>
              <a:rPr lang="en-US" b="1" dirty="0" err="1"/>
              <a:t>Config.UseConsole</a:t>
            </a:r>
            <a:r>
              <a:rPr lang="en-US" b="1" dirty="0"/>
              <a:t>(); </a:t>
            </a:r>
          </a:p>
          <a:p>
            <a:pPr marL="171450" indent="-171450">
              <a:buFont typeface="Arial" panose="020B0604020202020204" pitchFamily="34" charset="0"/>
              <a:buChar char="•"/>
            </a:pPr>
            <a:endParaRPr lang="en-AU" dirty="0"/>
          </a:p>
        </p:txBody>
      </p:sp>
      <p:sp>
        <p:nvSpPr>
          <p:cNvPr id="4" name="Slide Number Placeholder 3"/>
          <p:cNvSpPr>
            <a:spLocks noGrp="1"/>
          </p:cNvSpPr>
          <p:nvPr>
            <p:ph type="sldNum" sz="quarter" idx="5"/>
          </p:nvPr>
        </p:nvSpPr>
        <p:spPr/>
        <p:txBody>
          <a:bodyPr/>
          <a:lstStyle/>
          <a:p>
            <a:fld id="{EAA27A8B-ABAB-48BB-8FEB-0BFA5443DB89}" type="slidenum">
              <a:rPr lang="en-AU" smtClean="0"/>
              <a:t>8</a:t>
            </a:fld>
            <a:endParaRPr lang="en-AU"/>
          </a:p>
        </p:txBody>
      </p:sp>
    </p:spTree>
    <p:extLst>
      <p:ext uri="{BB962C8B-B14F-4D97-AF65-F5344CB8AC3E}">
        <p14:creationId xmlns:p14="http://schemas.microsoft.com/office/powerpoint/2010/main" val="2017133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b="1" dirty="0"/>
              <a:t>Graphs</a:t>
            </a:r>
          </a:p>
          <a:p>
            <a:pPr marL="171450" indent="-171450">
              <a:buFont typeface="Arial" panose="020B0604020202020204" pitchFamily="34" charset="0"/>
              <a:buChar char="•"/>
            </a:pPr>
            <a:endParaRPr lang="en-AU" b="1" dirty="0"/>
          </a:p>
          <a:p>
            <a:pPr marL="171450" indent="-171450">
              <a:buFont typeface="Arial" panose="020B0604020202020204" pitchFamily="34" charset="0"/>
              <a:buChar char="•"/>
            </a:pPr>
            <a:r>
              <a:rPr lang="en-AU" b="1" dirty="0"/>
              <a:t>Recurring Jobs -&gt; Meat</a:t>
            </a:r>
          </a:p>
        </p:txBody>
      </p:sp>
      <p:sp>
        <p:nvSpPr>
          <p:cNvPr id="4" name="Slide Number Placeholder 3"/>
          <p:cNvSpPr>
            <a:spLocks noGrp="1"/>
          </p:cNvSpPr>
          <p:nvPr>
            <p:ph type="sldNum" sz="quarter" idx="5"/>
          </p:nvPr>
        </p:nvSpPr>
        <p:spPr/>
        <p:txBody>
          <a:bodyPr/>
          <a:lstStyle/>
          <a:p>
            <a:fld id="{EAA27A8B-ABAB-48BB-8FEB-0BFA5443DB89}" type="slidenum">
              <a:rPr lang="en-AU" smtClean="0"/>
              <a:t>9</a:t>
            </a:fld>
            <a:endParaRPr lang="en-AU"/>
          </a:p>
        </p:txBody>
      </p:sp>
    </p:spTree>
    <p:extLst>
      <p:ext uri="{BB962C8B-B14F-4D97-AF65-F5344CB8AC3E}">
        <p14:creationId xmlns:p14="http://schemas.microsoft.com/office/powerpoint/2010/main" val="472270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DF41F-C233-491F-892E-0B3C516A08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C88EF6A9-5625-4D71-9B4D-CD8C07DA8F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1284121B-D44E-48C4-B6A4-26692C307886}"/>
              </a:ext>
            </a:extLst>
          </p:cNvPr>
          <p:cNvSpPr>
            <a:spLocks noGrp="1"/>
          </p:cNvSpPr>
          <p:nvPr>
            <p:ph type="dt" sz="half" idx="10"/>
          </p:nvPr>
        </p:nvSpPr>
        <p:spPr/>
        <p:txBody>
          <a:bodyPr/>
          <a:lstStyle/>
          <a:p>
            <a:fld id="{865E7508-93F0-48A0-B3DE-D129D5D7C532}" type="datetimeFigureOut">
              <a:rPr lang="en-AU" smtClean="0"/>
              <a:t>18/02/2019</a:t>
            </a:fld>
            <a:endParaRPr lang="en-AU"/>
          </a:p>
        </p:txBody>
      </p:sp>
      <p:sp>
        <p:nvSpPr>
          <p:cNvPr id="5" name="Footer Placeholder 4">
            <a:extLst>
              <a:ext uri="{FF2B5EF4-FFF2-40B4-BE49-F238E27FC236}">
                <a16:creationId xmlns:a16="http://schemas.microsoft.com/office/drawing/2014/main" id="{B52F8180-5722-4D6D-A50D-34BC3349771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3D6701C-D8E8-437D-8214-510BFAEB7E66}"/>
              </a:ext>
            </a:extLst>
          </p:cNvPr>
          <p:cNvSpPr>
            <a:spLocks noGrp="1"/>
          </p:cNvSpPr>
          <p:nvPr>
            <p:ph type="sldNum" sz="quarter" idx="12"/>
          </p:nvPr>
        </p:nvSpPr>
        <p:spPr/>
        <p:txBody>
          <a:bodyPr/>
          <a:lstStyle/>
          <a:p>
            <a:fld id="{C24C7884-679B-4467-B493-D7B5F140F6EE}" type="slidenum">
              <a:rPr lang="en-AU" smtClean="0"/>
              <a:t>‹#›</a:t>
            </a:fld>
            <a:endParaRPr lang="en-AU"/>
          </a:p>
        </p:txBody>
      </p:sp>
    </p:spTree>
    <p:extLst>
      <p:ext uri="{BB962C8B-B14F-4D97-AF65-F5344CB8AC3E}">
        <p14:creationId xmlns:p14="http://schemas.microsoft.com/office/powerpoint/2010/main" val="1568313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57FAE-2972-4F4B-8617-CADE484817DD}"/>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0488133F-A0E0-4EB6-A057-6BC0CC6CF55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4147020-4232-4DDA-9B83-A4FF40C50BFD}"/>
              </a:ext>
            </a:extLst>
          </p:cNvPr>
          <p:cNvSpPr>
            <a:spLocks noGrp="1"/>
          </p:cNvSpPr>
          <p:nvPr>
            <p:ph type="dt" sz="half" idx="10"/>
          </p:nvPr>
        </p:nvSpPr>
        <p:spPr/>
        <p:txBody>
          <a:bodyPr/>
          <a:lstStyle/>
          <a:p>
            <a:fld id="{865E7508-93F0-48A0-B3DE-D129D5D7C532}" type="datetimeFigureOut">
              <a:rPr lang="en-AU" smtClean="0"/>
              <a:t>18/02/2019</a:t>
            </a:fld>
            <a:endParaRPr lang="en-AU"/>
          </a:p>
        </p:txBody>
      </p:sp>
      <p:sp>
        <p:nvSpPr>
          <p:cNvPr id="5" name="Footer Placeholder 4">
            <a:extLst>
              <a:ext uri="{FF2B5EF4-FFF2-40B4-BE49-F238E27FC236}">
                <a16:creationId xmlns:a16="http://schemas.microsoft.com/office/drawing/2014/main" id="{A86D415B-B42D-4806-9043-BD0B2F297E4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4CCB6BA-486C-4B9E-8F1A-900A9EC4C077}"/>
              </a:ext>
            </a:extLst>
          </p:cNvPr>
          <p:cNvSpPr>
            <a:spLocks noGrp="1"/>
          </p:cNvSpPr>
          <p:nvPr>
            <p:ph type="sldNum" sz="quarter" idx="12"/>
          </p:nvPr>
        </p:nvSpPr>
        <p:spPr/>
        <p:txBody>
          <a:bodyPr/>
          <a:lstStyle/>
          <a:p>
            <a:fld id="{C24C7884-679B-4467-B493-D7B5F140F6EE}" type="slidenum">
              <a:rPr lang="en-AU" smtClean="0"/>
              <a:t>‹#›</a:t>
            </a:fld>
            <a:endParaRPr lang="en-AU"/>
          </a:p>
        </p:txBody>
      </p:sp>
    </p:spTree>
    <p:extLst>
      <p:ext uri="{BB962C8B-B14F-4D97-AF65-F5344CB8AC3E}">
        <p14:creationId xmlns:p14="http://schemas.microsoft.com/office/powerpoint/2010/main" val="897408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91FC3E-93D5-4DE6-B304-0FC461BE5F8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2D739E6B-CDD6-41E9-A257-AF64FD672DD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B5A71B2-415D-4ABC-A6D8-37BDC969824D}"/>
              </a:ext>
            </a:extLst>
          </p:cNvPr>
          <p:cNvSpPr>
            <a:spLocks noGrp="1"/>
          </p:cNvSpPr>
          <p:nvPr>
            <p:ph type="dt" sz="half" idx="10"/>
          </p:nvPr>
        </p:nvSpPr>
        <p:spPr/>
        <p:txBody>
          <a:bodyPr/>
          <a:lstStyle/>
          <a:p>
            <a:fld id="{865E7508-93F0-48A0-B3DE-D129D5D7C532}" type="datetimeFigureOut">
              <a:rPr lang="en-AU" smtClean="0"/>
              <a:t>18/02/2019</a:t>
            </a:fld>
            <a:endParaRPr lang="en-AU"/>
          </a:p>
        </p:txBody>
      </p:sp>
      <p:sp>
        <p:nvSpPr>
          <p:cNvPr id="5" name="Footer Placeholder 4">
            <a:extLst>
              <a:ext uri="{FF2B5EF4-FFF2-40B4-BE49-F238E27FC236}">
                <a16:creationId xmlns:a16="http://schemas.microsoft.com/office/drawing/2014/main" id="{08760A53-F960-497C-8FEB-B7CBA753D0D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7F04332-BB42-464C-B455-A0FF112D49E9}"/>
              </a:ext>
            </a:extLst>
          </p:cNvPr>
          <p:cNvSpPr>
            <a:spLocks noGrp="1"/>
          </p:cNvSpPr>
          <p:nvPr>
            <p:ph type="sldNum" sz="quarter" idx="12"/>
          </p:nvPr>
        </p:nvSpPr>
        <p:spPr/>
        <p:txBody>
          <a:bodyPr/>
          <a:lstStyle/>
          <a:p>
            <a:fld id="{C24C7884-679B-4467-B493-D7B5F140F6EE}" type="slidenum">
              <a:rPr lang="en-AU" smtClean="0"/>
              <a:t>‹#›</a:t>
            </a:fld>
            <a:endParaRPr lang="en-AU"/>
          </a:p>
        </p:txBody>
      </p:sp>
    </p:spTree>
    <p:extLst>
      <p:ext uri="{BB962C8B-B14F-4D97-AF65-F5344CB8AC3E}">
        <p14:creationId xmlns:p14="http://schemas.microsoft.com/office/powerpoint/2010/main" val="2752283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5F0E0-63FD-4455-8ABB-88B3054E022F}"/>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B21A4FE8-3558-4CFC-A2F3-7D3422F93BB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B1ADE21-E9FD-4CE1-88EC-BBA5CDAD8F85}"/>
              </a:ext>
            </a:extLst>
          </p:cNvPr>
          <p:cNvSpPr>
            <a:spLocks noGrp="1"/>
          </p:cNvSpPr>
          <p:nvPr>
            <p:ph type="dt" sz="half" idx="10"/>
          </p:nvPr>
        </p:nvSpPr>
        <p:spPr/>
        <p:txBody>
          <a:bodyPr/>
          <a:lstStyle/>
          <a:p>
            <a:fld id="{865E7508-93F0-48A0-B3DE-D129D5D7C532}" type="datetimeFigureOut">
              <a:rPr lang="en-AU" smtClean="0"/>
              <a:t>18/02/2019</a:t>
            </a:fld>
            <a:endParaRPr lang="en-AU"/>
          </a:p>
        </p:txBody>
      </p:sp>
      <p:sp>
        <p:nvSpPr>
          <p:cNvPr id="5" name="Footer Placeholder 4">
            <a:extLst>
              <a:ext uri="{FF2B5EF4-FFF2-40B4-BE49-F238E27FC236}">
                <a16:creationId xmlns:a16="http://schemas.microsoft.com/office/drawing/2014/main" id="{06BE119F-E9B2-4A2E-83D1-80A53D5C01B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4A96DDC-2F46-473B-A903-277AB761D063}"/>
              </a:ext>
            </a:extLst>
          </p:cNvPr>
          <p:cNvSpPr>
            <a:spLocks noGrp="1"/>
          </p:cNvSpPr>
          <p:nvPr>
            <p:ph type="sldNum" sz="quarter" idx="12"/>
          </p:nvPr>
        </p:nvSpPr>
        <p:spPr/>
        <p:txBody>
          <a:bodyPr/>
          <a:lstStyle/>
          <a:p>
            <a:fld id="{C24C7884-679B-4467-B493-D7B5F140F6EE}" type="slidenum">
              <a:rPr lang="en-AU" smtClean="0"/>
              <a:t>‹#›</a:t>
            </a:fld>
            <a:endParaRPr lang="en-AU"/>
          </a:p>
        </p:txBody>
      </p:sp>
    </p:spTree>
    <p:extLst>
      <p:ext uri="{BB962C8B-B14F-4D97-AF65-F5344CB8AC3E}">
        <p14:creationId xmlns:p14="http://schemas.microsoft.com/office/powerpoint/2010/main" val="2142363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724A3-BEB8-4C9E-B935-6485D13882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999CCE86-6CC4-47CF-874C-4E1A0221D4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2B4E251-2FAB-4559-A8FB-A1F7C14A50F9}"/>
              </a:ext>
            </a:extLst>
          </p:cNvPr>
          <p:cNvSpPr>
            <a:spLocks noGrp="1"/>
          </p:cNvSpPr>
          <p:nvPr>
            <p:ph type="dt" sz="half" idx="10"/>
          </p:nvPr>
        </p:nvSpPr>
        <p:spPr/>
        <p:txBody>
          <a:bodyPr/>
          <a:lstStyle/>
          <a:p>
            <a:fld id="{865E7508-93F0-48A0-B3DE-D129D5D7C532}" type="datetimeFigureOut">
              <a:rPr lang="en-AU" smtClean="0"/>
              <a:t>18/02/2019</a:t>
            </a:fld>
            <a:endParaRPr lang="en-AU"/>
          </a:p>
        </p:txBody>
      </p:sp>
      <p:sp>
        <p:nvSpPr>
          <p:cNvPr id="5" name="Footer Placeholder 4">
            <a:extLst>
              <a:ext uri="{FF2B5EF4-FFF2-40B4-BE49-F238E27FC236}">
                <a16:creationId xmlns:a16="http://schemas.microsoft.com/office/drawing/2014/main" id="{A00CE23E-73F2-4DC6-84EE-4C967CEF9E8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3F078D6-8270-4BB7-BB88-84196DC17A12}"/>
              </a:ext>
            </a:extLst>
          </p:cNvPr>
          <p:cNvSpPr>
            <a:spLocks noGrp="1"/>
          </p:cNvSpPr>
          <p:nvPr>
            <p:ph type="sldNum" sz="quarter" idx="12"/>
          </p:nvPr>
        </p:nvSpPr>
        <p:spPr/>
        <p:txBody>
          <a:bodyPr/>
          <a:lstStyle/>
          <a:p>
            <a:fld id="{C24C7884-679B-4467-B493-D7B5F140F6EE}" type="slidenum">
              <a:rPr lang="en-AU" smtClean="0"/>
              <a:t>‹#›</a:t>
            </a:fld>
            <a:endParaRPr lang="en-AU"/>
          </a:p>
        </p:txBody>
      </p:sp>
    </p:spTree>
    <p:extLst>
      <p:ext uri="{BB962C8B-B14F-4D97-AF65-F5344CB8AC3E}">
        <p14:creationId xmlns:p14="http://schemas.microsoft.com/office/powerpoint/2010/main" val="3681288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6AECE-68F3-445E-8421-79EFEBBEC561}"/>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799807BB-0669-46B8-88BB-57B74CB6250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4C0A2F75-ACD1-4F0E-A722-AD91EFA8B3C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FE6EC807-E188-4632-A8D7-B2F28414C52D}"/>
              </a:ext>
            </a:extLst>
          </p:cNvPr>
          <p:cNvSpPr>
            <a:spLocks noGrp="1"/>
          </p:cNvSpPr>
          <p:nvPr>
            <p:ph type="dt" sz="half" idx="10"/>
          </p:nvPr>
        </p:nvSpPr>
        <p:spPr/>
        <p:txBody>
          <a:bodyPr/>
          <a:lstStyle/>
          <a:p>
            <a:fld id="{865E7508-93F0-48A0-B3DE-D129D5D7C532}" type="datetimeFigureOut">
              <a:rPr lang="en-AU" smtClean="0"/>
              <a:t>18/02/2019</a:t>
            </a:fld>
            <a:endParaRPr lang="en-AU"/>
          </a:p>
        </p:txBody>
      </p:sp>
      <p:sp>
        <p:nvSpPr>
          <p:cNvPr id="6" name="Footer Placeholder 5">
            <a:extLst>
              <a:ext uri="{FF2B5EF4-FFF2-40B4-BE49-F238E27FC236}">
                <a16:creationId xmlns:a16="http://schemas.microsoft.com/office/drawing/2014/main" id="{446FF353-E123-4C9E-B15F-7FF02E36CE9E}"/>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C73DEB56-7DA7-43E1-B3B1-C9AC465925EB}"/>
              </a:ext>
            </a:extLst>
          </p:cNvPr>
          <p:cNvSpPr>
            <a:spLocks noGrp="1"/>
          </p:cNvSpPr>
          <p:nvPr>
            <p:ph type="sldNum" sz="quarter" idx="12"/>
          </p:nvPr>
        </p:nvSpPr>
        <p:spPr/>
        <p:txBody>
          <a:bodyPr/>
          <a:lstStyle/>
          <a:p>
            <a:fld id="{C24C7884-679B-4467-B493-D7B5F140F6EE}" type="slidenum">
              <a:rPr lang="en-AU" smtClean="0"/>
              <a:t>‹#›</a:t>
            </a:fld>
            <a:endParaRPr lang="en-AU"/>
          </a:p>
        </p:txBody>
      </p:sp>
    </p:spTree>
    <p:extLst>
      <p:ext uri="{BB962C8B-B14F-4D97-AF65-F5344CB8AC3E}">
        <p14:creationId xmlns:p14="http://schemas.microsoft.com/office/powerpoint/2010/main" val="61101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BE492-2EDC-465B-9D31-100407C139F9}"/>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77BD6B80-0F7C-4FA6-B01B-57D46A819D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8CE286B-7EA1-43A2-834A-DAAB860A2EE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2001D45C-09B9-4F83-8150-AE5E073C01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11FA786-7C32-47DA-AFFF-77132597861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9930E764-DF6A-4BF1-8F4A-703922FAD451}"/>
              </a:ext>
            </a:extLst>
          </p:cNvPr>
          <p:cNvSpPr>
            <a:spLocks noGrp="1"/>
          </p:cNvSpPr>
          <p:nvPr>
            <p:ph type="dt" sz="half" idx="10"/>
          </p:nvPr>
        </p:nvSpPr>
        <p:spPr/>
        <p:txBody>
          <a:bodyPr/>
          <a:lstStyle/>
          <a:p>
            <a:fld id="{865E7508-93F0-48A0-B3DE-D129D5D7C532}" type="datetimeFigureOut">
              <a:rPr lang="en-AU" smtClean="0"/>
              <a:t>18/02/2019</a:t>
            </a:fld>
            <a:endParaRPr lang="en-AU"/>
          </a:p>
        </p:txBody>
      </p:sp>
      <p:sp>
        <p:nvSpPr>
          <p:cNvPr id="8" name="Footer Placeholder 7">
            <a:extLst>
              <a:ext uri="{FF2B5EF4-FFF2-40B4-BE49-F238E27FC236}">
                <a16:creationId xmlns:a16="http://schemas.microsoft.com/office/drawing/2014/main" id="{BC50EB68-6D4F-40CF-84FB-E35AD24EEB47}"/>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2D3CEBF8-2336-4144-8803-5483CC7A6D04}"/>
              </a:ext>
            </a:extLst>
          </p:cNvPr>
          <p:cNvSpPr>
            <a:spLocks noGrp="1"/>
          </p:cNvSpPr>
          <p:nvPr>
            <p:ph type="sldNum" sz="quarter" idx="12"/>
          </p:nvPr>
        </p:nvSpPr>
        <p:spPr/>
        <p:txBody>
          <a:bodyPr/>
          <a:lstStyle/>
          <a:p>
            <a:fld id="{C24C7884-679B-4467-B493-D7B5F140F6EE}" type="slidenum">
              <a:rPr lang="en-AU" smtClean="0"/>
              <a:t>‹#›</a:t>
            </a:fld>
            <a:endParaRPr lang="en-AU"/>
          </a:p>
        </p:txBody>
      </p:sp>
    </p:spTree>
    <p:extLst>
      <p:ext uri="{BB962C8B-B14F-4D97-AF65-F5344CB8AC3E}">
        <p14:creationId xmlns:p14="http://schemas.microsoft.com/office/powerpoint/2010/main" val="2630490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A21DA-7803-41A2-A194-DD1311E5C430}"/>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E2F3CC6E-0F7E-4081-88AC-DFF584E07ACC}"/>
              </a:ext>
            </a:extLst>
          </p:cNvPr>
          <p:cNvSpPr>
            <a:spLocks noGrp="1"/>
          </p:cNvSpPr>
          <p:nvPr>
            <p:ph type="dt" sz="half" idx="10"/>
          </p:nvPr>
        </p:nvSpPr>
        <p:spPr/>
        <p:txBody>
          <a:bodyPr/>
          <a:lstStyle/>
          <a:p>
            <a:fld id="{865E7508-93F0-48A0-B3DE-D129D5D7C532}" type="datetimeFigureOut">
              <a:rPr lang="en-AU" smtClean="0"/>
              <a:t>18/02/2019</a:t>
            </a:fld>
            <a:endParaRPr lang="en-AU"/>
          </a:p>
        </p:txBody>
      </p:sp>
      <p:sp>
        <p:nvSpPr>
          <p:cNvPr id="4" name="Footer Placeholder 3">
            <a:extLst>
              <a:ext uri="{FF2B5EF4-FFF2-40B4-BE49-F238E27FC236}">
                <a16:creationId xmlns:a16="http://schemas.microsoft.com/office/drawing/2014/main" id="{167D153B-B722-43A7-8BBE-9B3F520E31A4}"/>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6F604112-0AE7-4CCF-938C-28D91010B660}"/>
              </a:ext>
            </a:extLst>
          </p:cNvPr>
          <p:cNvSpPr>
            <a:spLocks noGrp="1"/>
          </p:cNvSpPr>
          <p:nvPr>
            <p:ph type="sldNum" sz="quarter" idx="12"/>
          </p:nvPr>
        </p:nvSpPr>
        <p:spPr/>
        <p:txBody>
          <a:bodyPr/>
          <a:lstStyle/>
          <a:p>
            <a:fld id="{C24C7884-679B-4467-B493-D7B5F140F6EE}" type="slidenum">
              <a:rPr lang="en-AU" smtClean="0"/>
              <a:t>‹#›</a:t>
            </a:fld>
            <a:endParaRPr lang="en-AU"/>
          </a:p>
        </p:txBody>
      </p:sp>
    </p:spTree>
    <p:extLst>
      <p:ext uri="{BB962C8B-B14F-4D97-AF65-F5344CB8AC3E}">
        <p14:creationId xmlns:p14="http://schemas.microsoft.com/office/powerpoint/2010/main" val="1034767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2539DE-4AE1-49DD-884F-F3F065536389}"/>
              </a:ext>
            </a:extLst>
          </p:cNvPr>
          <p:cNvSpPr>
            <a:spLocks noGrp="1"/>
          </p:cNvSpPr>
          <p:nvPr>
            <p:ph type="dt" sz="half" idx="10"/>
          </p:nvPr>
        </p:nvSpPr>
        <p:spPr/>
        <p:txBody>
          <a:bodyPr/>
          <a:lstStyle/>
          <a:p>
            <a:fld id="{865E7508-93F0-48A0-B3DE-D129D5D7C532}" type="datetimeFigureOut">
              <a:rPr lang="en-AU" smtClean="0"/>
              <a:t>18/02/2019</a:t>
            </a:fld>
            <a:endParaRPr lang="en-AU"/>
          </a:p>
        </p:txBody>
      </p:sp>
      <p:sp>
        <p:nvSpPr>
          <p:cNvPr id="3" name="Footer Placeholder 2">
            <a:extLst>
              <a:ext uri="{FF2B5EF4-FFF2-40B4-BE49-F238E27FC236}">
                <a16:creationId xmlns:a16="http://schemas.microsoft.com/office/drawing/2014/main" id="{D11810C2-8406-4A26-83EC-5D16541BE9E7}"/>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C43DBA3E-26A7-4C5F-883E-A65E1AAA5A0A}"/>
              </a:ext>
            </a:extLst>
          </p:cNvPr>
          <p:cNvSpPr>
            <a:spLocks noGrp="1"/>
          </p:cNvSpPr>
          <p:nvPr>
            <p:ph type="sldNum" sz="quarter" idx="12"/>
          </p:nvPr>
        </p:nvSpPr>
        <p:spPr/>
        <p:txBody>
          <a:bodyPr/>
          <a:lstStyle/>
          <a:p>
            <a:fld id="{C24C7884-679B-4467-B493-D7B5F140F6EE}" type="slidenum">
              <a:rPr lang="en-AU" smtClean="0"/>
              <a:t>‹#›</a:t>
            </a:fld>
            <a:endParaRPr lang="en-AU"/>
          </a:p>
        </p:txBody>
      </p:sp>
    </p:spTree>
    <p:extLst>
      <p:ext uri="{BB962C8B-B14F-4D97-AF65-F5344CB8AC3E}">
        <p14:creationId xmlns:p14="http://schemas.microsoft.com/office/powerpoint/2010/main" val="134759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D9102-F7A8-4A29-A0F1-F236B7BC0D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185CDF2A-4532-492D-BD1D-F2883DA053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115EA4E4-4ACE-4CF1-A2F9-619F2C0285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E266E3D-7969-4613-94A4-4F7420ABB811}"/>
              </a:ext>
            </a:extLst>
          </p:cNvPr>
          <p:cNvSpPr>
            <a:spLocks noGrp="1"/>
          </p:cNvSpPr>
          <p:nvPr>
            <p:ph type="dt" sz="half" idx="10"/>
          </p:nvPr>
        </p:nvSpPr>
        <p:spPr/>
        <p:txBody>
          <a:bodyPr/>
          <a:lstStyle/>
          <a:p>
            <a:fld id="{865E7508-93F0-48A0-B3DE-D129D5D7C532}" type="datetimeFigureOut">
              <a:rPr lang="en-AU" smtClean="0"/>
              <a:t>18/02/2019</a:t>
            </a:fld>
            <a:endParaRPr lang="en-AU"/>
          </a:p>
        </p:txBody>
      </p:sp>
      <p:sp>
        <p:nvSpPr>
          <p:cNvPr id="6" name="Footer Placeholder 5">
            <a:extLst>
              <a:ext uri="{FF2B5EF4-FFF2-40B4-BE49-F238E27FC236}">
                <a16:creationId xmlns:a16="http://schemas.microsoft.com/office/drawing/2014/main" id="{B7072061-C851-4268-9109-DE9E8F0C5E0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CFFDA336-5D54-44E9-A5D4-B6E5C9AE9F88}"/>
              </a:ext>
            </a:extLst>
          </p:cNvPr>
          <p:cNvSpPr>
            <a:spLocks noGrp="1"/>
          </p:cNvSpPr>
          <p:nvPr>
            <p:ph type="sldNum" sz="quarter" idx="12"/>
          </p:nvPr>
        </p:nvSpPr>
        <p:spPr/>
        <p:txBody>
          <a:bodyPr/>
          <a:lstStyle/>
          <a:p>
            <a:fld id="{C24C7884-679B-4467-B493-D7B5F140F6EE}" type="slidenum">
              <a:rPr lang="en-AU" smtClean="0"/>
              <a:t>‹#›</a:t>
            </a:fld>
            <a:endParaRPr lang="en-AU"/>
          </a:p>
        </p:txBody>
      </p:sp>
    </p:spTree>
    <p:extLst>
      <p:ext uri="{BB962C8B-B14F-4D97-AF65-F5344CB8AC3E}">
        <p14:creationId xmlns:p14="http://schemas.microsoft.com/office/powerpoint/2010/main" val="3692585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A6126-7A4C-4260-BD5F-848DC964A5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40B66D8-81B3-4BC3-BAFE-F566A7E2C8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29397A8F-ADDB-44BE-86AF-309E61AA02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86ED3BA-4D46-4B0D-8F52-6E90420EBD64}"/>
              </a:ext>
            </a:extLst>
          </p:cNvPr>
          <p:cNvSpPr>
            <a:spLocks noGrp="1"/>
          </p:cNvSpPr>
          <p:nvPr>
            <p:ph type="dt" sz="half" idx="10"/>
          </p:nvPr>
        </p:nvSpPr>
        <p:spPr/>
        <p:txBody>
          <a:bodyPr/>
          <a:lstStyle/>
          <a:p>
            <a:fld id="{865E7508-93F0-48A0-B3DE-D129D5D7C532}" type="datetimeFigureOut">
              <a:rPr lang="en-AU" smtClean="0"/>
              <a:t>18/02/2019</a:t>
            </a:fld>
            <a:endParaRPr lang="en-AU"/>
          </a:p>
        </p:txBody>
      </p:sp>
      <p:sp>
        <p:nvSpPr>
          <p:cNvPr id="6" name="Footer Placeholder 5">
            <a:extLst>
              <a:ext uri="{FF2B5EF4-FFF2-40B4-BE49-F238E27FC236}">
                <a16:creationId xmlns:a16="http://schemas.microsoft.com/office/drawing/2014/main" id="{A3B5AD87-4D90-45F9-8866-53CD0FC8A004}"/>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AB70168-9E32-4029-993F-62C7C1701CEC}"/>
              </a:ext>
            </a:extLst>
          </p:cNvPr>
          <p:cNvSpPr>
            <a:spLocks noGrp="1"/>
          </p:cNvSpPr>
          <p:nvPr>
            <p:ph type="sldNum" sz="quarter" idx="12"/>
          </p:nvPr>
        </p:nvSpPr>
        <p:spPr/>
        <p:txBody>
          <a:bodyPr/>
          <a:lstStyle/>
          <a:p>
            <a:fld id="{C24C7884-679B-4467-B493-D7B5F140F6EE}" type="slidenum">
              <a:rPr lang="en-AU" smtClean="0"/>
              <a:t>‹#›</a:t>
            </a:fld>
            <a:endParaRPr lang="en-AU"/>
          </a:p>
        </p:txBody>
      </p:sp>
    </p:spTree>
    <p:extLst>
      <p:ext uri="{BB962C8B-B14F-4D97-AF65-F5344CB8AC3E}">
        <p14:creationId xmlns:p14="http://schemas.microsoft.com/office/powerpoint/2010/main" val="1733695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76735B-BB8D-479A-849C-BD71E3AC7E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2CD96B3-14AC-4C40-9085-B5F5ECF97E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6450DD5-8526-409F-BE25-60E41F9A83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5E7508-93F0-48A0-B3DE-D129D5D7C532}" type="datetimeFigureOut">
              <a:rPr lang="en-AU" smtClean="0"/>
              <a:t>18/02/2019</a:t>
            </a:fld>
            <a:endParaRPr lang="en-AU"/>
          </a:p>
        </p:txBody>
      </p:sp>
      <p:sp>
        <p:nvSpPr>
          <p:cNvPr id="5" name="Footer Placeholder 4">
            <a:extLst>
              <a:ext uri="{FF2B5EF4-FFF2-40B4-BE49-F238E27FC236}">
                <a16:creationId xmlns:a16="http://schemas.microsoft.com/office/drawing/2014/main" id="{7819230E-6FBB-4E37-9EF3-942070DC9B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B42D7DB4-4F93-4B7F-835C-B96F1B504F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4C7884-679B-4467-B493-D7B5F140F6EE}" type="slidenum">
              <a:rPr lang="en-AU" smtClean="0"/>
              <a:t>‹#›</a:t>
            </a:fld>
            <a:endParaRPr lang="en-AU"/>
          </a:p>
        </p:txBody>
      </p:sp>
    </p:spTree>
    <p:extLst>
      <p:ext uri="{BB962C8B-B14F-4D97-AF65-F5344CB8AC3E}">
        <p14:creationId xmlns:p14="http://schemas.microsoft.com/office/powerpoint/2010/main" val="20908691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customXml" Target="../ink/ink2.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customXml" Target="../ink/ink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customXml" Target="../ink/ink7.xml"/></Relationships>
</file>

<file path=ppt/slides/_rels/slide19.xml.rels><?xml version="1.0" encoding="UTF-8" standalone="yes"?>
<Relationships xmlns="http://schemas.openxmlformats.org/package/2006/relationships"><Relationship Id="rId8" Type="http://schemas.openxmlformats.org/officeDocument/2006/relationships/customXml" Target="../ink/ink10.xml"/><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customXml" Target="../ink/ink9.xml"/><Relationship Id="rId5" Type="http://schemas.openxmlformats.org/officeDocument/2006/relationships/image" Target="../media/image38.png"/><Relationship Id="rId4" Type="http://schemas.openxmlformats.org/officeDocument/2006/relationships/customXml" Target="../ink/ink8.xml"/><Relationship Id="rId9"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JoelViney"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customXml" Target="../ink/ink11.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customXml" Target="../ink/ink12.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hyperlink" Target="https://github.com/JoelViney/SchedulerTalk" TargetMode="External"/><Relationship Id="rId7"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hyperlink" Target="https://schedulertalkapi.azurewebsites.net/hangfire" TargetMode="External"/><Relationship Id="rId4" Type="http://schemas.openxmlformats.org/officeDocument/2006/relationships/hyperlink" Target="https://schedulertalk.azurewebsites.net/"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hangfire.io/"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hyperlink" Target="https://azure.microsoft.com/en-au/services/logic-apps/" TargetMode="External"/><Relationship Id="rId4" Type="http://schemas.openxmlformats.org/officeDocument/2006/relationships/hyperlink" Target="https://github.com/pieceofsummer/Hangfire.Consol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customXml" Target="../ink/ink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customXml" Target="../ink/ink3.xml"/><Relationship Id="rId4" Type="http://schemas.openxmlformats.org/officeDocument/2006/relationships/image" Target="../media/image13.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customXml" Target="../ink/ink6.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customXml" Target="../ink/ink5.xml"/><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E83C3-DD22-4236-8215-7B302197B875}"/>
              </a:ext>
            </a:extLst>
          </p:cNvPr>
          <p:cNvSpPr>
            <a:spLocks noGrp="1"/>
          </p:cNvSpPr>
          <p:nvPr>
            <p:ph type="ctrTitle"/>
          </p:nvPr>
        </p:nvSpPr>
        <p:spPr>
          <a:xfrm>
            <a:off x="1524000" y="1122363"/>
            <a:ext cx="9144000" cy="1655762"/>
          </a:xfrm>
        </p:spPr>
        <p:txBody>
          <a:bodyPr>
            <a:normAutofit/>
          </a:bodyPr>
          <a:lstStyle/>
          <a:p>
            <a:r>
              <a:rPr lang="en-US" dirty="0"/>
              <a:t>Background Processing</a:t>
            </a:r>
            <a:endParaRPr lang="en-AU" dirty="0"/>
          </a:p>
        </p:txBody>
      </p:sp>
      <p:sp>
        <p:nvSpPr>
          <p:cNvPr id="3" name="Subtitle 2">
            <a:extLst>
              <a:ext uri="{FF2B5EF4-FFF2-40B4-BE49-F238E27FC236}">
                <a16:creationId xmlns:a16="http://schemas.microsoft.com/office/drawing/2014/main" id="{FFD7512B-4648-4E64-8416-E1F17A082BAF}"/>
              </a:ext>
            </a:extLst>
          </p:cNvPr>
          <p:cNvSpPr>
            <a:spLocks noGrp="1"/>
          </p:cNvSpPr>
          <p:nvPr>
            <p:ph type="subTitle" idx="1"/>
          </p:nvPr>
        </p:nvSpPr>
        <p:spPr>
          <a:xfrm>
            <a:off x="1524000" y="3021496"/>
            <a:ext cx="9144000" cy="2236304"/>
          </a:xfrm>
        </p:spPr>
        <p:txBody>
          <a:bodyPr>
            <a:normAutofit/>
          </a:bodyPr>
          <a:lstStyle/>
          <a:p>
            <a:r>
              <a:rPr lang="en-US" sz="4000" dirty="0"/>
              <a:t> </a:t>
            </a:r>
            <a:r>
              <a:rPr lang="en-US" sz="4000" dirty="0" err="1"/>
              <a:t>Hangfire</a:t>
            </a:r>
            <a:r>
              <a:rPr lang="en-US" sz="4000" dirty="0"/>
              <a:t> v Microsoft Logic Apps</a:t>
            </a:r>
            <a:endParaRPr lang="en-AU" sz="4000" dirty="0"/>
          </a:p>
        </p:txBody>
      </p:sp>
      <p:pic>
        <p:nvPicPr>
          <p:cNvPr id="7" name="Picture 6">
            <a:extLst>
              <a:ext uri="{FF2B5EF4-FFF2-40B4-BE49-F238E27FC236}">
                <a16:creationId xmlns:a16="http://schemas.microsoft.com/office/drawing/2014/main" id="{6BA10578-FC89-4E35-8969-8FFD55AF1F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1530" y="4295233"/>
            <a:ext cx="3850267" cy="1925134"/>
          </a:xfrm>
          <a:prstGeom prst="rect">
            <a:avLst/>
          </a:prstGeom>
        </p:spPr>
      </p:pic>
      <p:pic>
        <p:nvPicPr>
          <p:cNvPr id="11" name="Picture 10">
            <a:extLst>
              <a:ext uri="{FF2B5EF4-FFF2-40B4-BE49-F238E27FC236}">
                <a16:creationId xmlns:a16="http://schemas.microsoft.com/office/drawing/2014/main" id="{DBA2613E-FCCE-44A0-B2D8-B46D8F5419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8596" y="4315101"/>
            <a:ext cx="2615385" cy="1905266"/>
          </a:xfrm>
          <a:prstGeom prst="rect">
            <a:avLst/>
          </a:prstGeom>
        </p:spPr>
      </p:pic>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8E86B2D9-CEC0-43AD-AA66-4600DEE88826}"/>
                  </a:ext>
                </a:extLst>
              </p14:cNvPr>
              <p14:cNvContentPartPr/>
              <p14:nvPr/>
            </p14:nvContentPartPr>
            <p14:xfrm>
              <a:off x="1412216" y="5541002"/>
              <a:ext cx="3152160" cy="42840"/>
            </p14:xfrm>
          </p:contentPart>
        </mc:Choice>
        <mc:Fallback xmlns="">
          <p:pic>
            <p:nvPicPr>
              <p:cNvPr id="15" name="Ink 14">
                <a:extLst>
                  <a:ext uri="{FF2B5EF4-FFF2-40B4-BE49-F238E27FC236}">
                    <a16:creationId xmlns:a16="http://schemas.microsoft.com/office/drawing/2014/main" id="{8E86B2D9-CEC0-43AD-AA66-4600DEE88826}"/>
                  </a:ext>
                </a:extLst>
              </p:cNvPr>
              <p:cNvPicPr/>
              <p:nvPr/>
            </p:nvPicPr>
            <p:blipFill>
              <a:blip r:embed="rId6"/>
              <a:stretch>
                <a:fillRect/>
              </a:stretch>
            </p:blipFill>
            <p:spPr>
              <a:xfrm>
                <a:off x="1403216" y="5532002"/>
                <a:ext cx="31698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8E092475-C29E-48B2-B264-22369CE51A69}"/>
                  </a:ext>
                </a:extLst>
              </p14:cNvPr>
              <p14:cNvContentPartPr/>
              <p14:nvPr/>
            </p14:nvContentPartPr>
            <p14:xfrm>
              <a:off x="1097936" y="5966522"/>
              <a:ext cx="3311640" cy="710640"/>
            </p14:xfrm>
          </p:contentPart>
        </mc:Choice>
        <mc:Fallback xmlns="">
          <p:pic>
            <p:nvPicPr>
              <p:cNvPr id="16" name="Ink 15">
                <a:extLst>
                  <a:ext uri="{FF2B5EF4-FFF2-40B4-BE49-F238E27FC236}">
                    <a16:creationId xmlns:a16="http://schemas.microsoft.com/office/drawing/2014/main" id="{8E092475-C29E-48B2-B264-22369CE51A69}"/>
                  </a:ext>
                </a:extLst>
              </p:cNvPr>
              <p:cNvPicPr/>
              <p:nvPr/>
            </p:nvPicPr>
            <p:blipFill>
              <a:blip r:embed="rId8"/>
              <a:stretch>
                <a:fillRect/>
              </a:stretch>
            </p:blipFill>
            <p:spPr>
              <a:xfrm>
                <a:off x="1089296" y="5957522"/>
                <a:ext cx="3329280" cy="728280"/>
              </a:xfrm>
              <a:prstGeom prst="rect">
                <a:avLst/>
              </a:prstGeom>
            </p:spPr>
          </p:pic>
        </mc:Fallback>
      </mc:AlternateContent>
    </p:spTree>
    <p:extLst>
      <p:ext uri="{BB962C8B-B14F-4D97-AF65-F5344CB8AC3E}">
        <p14:creationId xmlns:p14="http://schemas.microsoft.com/office/powerpoint/2010/main" val="3457840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794B3-B399-4E2A-A76A-36D16DED925A}"/>
              </a:ext>
            </a:extLst>
          </p:cNvPr>
          <p:cNvSpPr>
            <a:spLocks noGrp="1"/>
          </p:cNvSpPr>
          <p:nvPr>
            <p:ph type="title"/>
          </p:nvPr>
        </p:nvSpPr>
        <p:spPr/>
        <p:txBody>
          <a:bodyPr/>
          <a:lstStyle/>
          <a:p>
            <a:r>
              <a:rPr lang="en-US" dirty="0"/>
              <a:t>Hangfire Dashboard II</a:t>
            </a:r>
            <a:endParaRPr lang="en-AU" dirty="0"/>
          </a:p>
        </p:txBody>
      </p:sp>
      <p:pic>
        <p:nvPicPr>
          <p:cNvPr id="5" name="Content Placeholder 4">
            <a:extLst>
              <a:ext uri="{FF2B5EF4-FFF2-40B4-BE49-F238E27FC236}">
                <a16:creationId xmlns:a16="http://schemas.microsoft.com/office/drawing/2014/main" id="{5A7DC955-40BF-4809-8460-B38ED02B6EC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0012" y="1315552"/>
            <a:ext cx="5257800" cy="5081364"/>
          </a:xfrm>
        </p:spPr>
      </p:pic>
      <p:pic>
        <p:nvPicPr>
          <p:cNvPr id="7" name="Picture 6">
            <a:extLst>
              <a:ext uri="{FF2B5EF4-FFF2-40B4-BE49-F238E27FC236}">
                <a16:creationId xmlns:a16="http://schemas.microsoft.com/office/drawing/2014/main" id="{4725ACE4-4D7C-4BE9-8C5B-62C438FAC2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4190" y="1315552"/>
            <a:ext cx="5273840" cy="5081364"/>
          </a:xfrm>
          <a:prstGeom prst="rect">
            <a:avLst/>
          </a:prstGeom>
        </p:spPr>
      </p:pic>
    </p:spTree>
    <p:extLst>
      <p:ext uri="{BB962C8B-B14F-4D97-AF65-F5344CB8AC3E}">
        <p14:creationId xmlns:p14="http://schemas.microsoft.com/office/powerpoint/2010/main" val="1911315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A2A9A15-D3D6-4A85-A34A-23C7546754C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16463" y="524436"/>
            <a:ext cx="7806414" cy="5398994"/>
          </a:xfrm>
        </p:spPr>
      </p:pic>
    </p:spTree>
    <p:extLst>
      <p:ext uri="{BB962C8B-B14F-4D97-AF65-F5344CB8AC3E}">
        <p14:creationId xmlns:p14="http://schemas.microsoft.com/office/powerpoint/2010/main" val="3946227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4CA5CC0-7D79-4A0E-BE96-4C818380538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39300" y="167952"/>
            <a:ext cx="9415311" cy="6271813"/>
          </a:xfrm>
        </p:spPr>
      </p:pic>
      <p:pic>
        <p:nvPicPr>
          <p:cNvPr id="7" name="Picture 6">
            <a:extLst>
              <a:ext uri="{FF2B5EF4-FFF2-40B4-BE49-F238E27FC236}">
                <a16:creationId xmlns:a16="http://schemas.microsoft.com/office/drawing/2014/main" id="{1FCC0D11-C79B-40E3-A064-94A885E6C6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9300" y="167952"/>
            <a:ext cx="4218325" cy="3048080"/>
          </a:xfrm>
          <a:prstGeom prst="rect">
            <a:avLst/>
          </a:prstGeom>
        </p:spPr>
      </p:pic>
      <p:pic>
        <p:nvPicPr>
          <p:cNvPr id="9" name="Picture 8">
            <a:extLst>
              <a:ext uri="{FF2B5EF4-FFF2-40B4-BE49-F238E27FC236}">
                <a16:creationId xmlns:a16="http://schemas.microsoft.com/office/drawing/2014/main" id="{3C80F040-EC9C-46B0-8BC1-57E82A5B35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2272" y="167952"/>
            <a:ext cx="4202339" cy="4237653"/>
          </a:xfrm>
          <a:prstGeom prst="rect">
            <a:avLst/>
          </a:prstGeom>
        </p:spPr>
      </p:pic>
    </p:spTree>
    <p:extLst>
      <p:ext uri="{BB962C8B-B14F-4D97-AF65-F5344CB8AC3E}">
        <p14:creationId xmlns:p14="http://schemas.microsoft.com/office/powerpoint/2010/main" val="3847497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DA3F0B8-2C12-4AAA-BFBA-B6E1046C83D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70866" y="97634"/>
            <a:ext cx="3850267" cy="1925134"/>
          </a:xfrm>
        </p:spPr>
      </p:pic>
      <p:sp>
        <p:nvSpPr>
          <p:cNvPr id="6" name="Content Placeholder 2">
            <a:extLst>
              <a:ext uri="{FF2B5EF4-FFF2-40B4-BE49-F238E27FC236}">
                <a16:creationId xmlns:a16="http://schemas.microsoft.com/office/drawing/2014/main" id="{A885D51E-C832-4E15-A3A3-D0AB851EEC10}"/>
              </a:ext>
            </a:extLst>
          </p:cNvPr>
          <p:cNvSpPr txBox="1">
            <a:spLocks/>
          </p:cNvSpPr>
          <p:nvPr/>
        </p:nvSpPr>
        <p:spPr>
          <a:xfrm>
            <a:off x="838200" y="2204113"/>
            <a:ext cx="10515600" cy="3972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 2016, we launched Azure Logic Apps, which includes the ability to configure and run scheduled jobs as well as </a:t>
            </a:r>
            <a:r>
              <a:rPr lang="en-US" strike="sngStrike" dirty="0"/>
              <a:t>advanced workflow features</a:t>
            </a:r>
            <a:r>
              <a:rPr lang="en-US" dirty="0"/>
              <a:t> </a:t>
            </a:r>
            <a:r>
              <a:rPr lang="en-US" i="1" dirty="0"/>
              <a:t>other stuff</a:t>
            </a:r>
            <a:r>
              <a:rPr lang="en-US" dirty="0"/>
              <a:t>.”</a:t>
            </a:r>
          </a:p>
          <a:p>
            <a:r>
              <a:rPr lang="en-US" dirty="0"/>
              <a:t>Microsoft Flow</a:t>
            </a:r>
          </a:p>
          <a:p>
            <a:r>
              <a:rPr lang="en-US" dirty="0"/>
              <a:t>Workflow engine</a:t>
            </a:r>
          </a:p>
          <a:p>
            <a:r>
              <a:rPr lang="en-US" dirty="0"/>
              <a:t>200+ Connectors (Integration)</a:t>
            </a:r>
          </a:p>
          <a:p>
            <a:endParaRPr lang="en-AU" dirty="0"/>
          </a:p>
        </p:txBody>
      </p:sp>
      <p:pic>
        <p:nvPicPr>
          <p:cNvPr id="12" name="Picture 11">
            <a:extLst>
              <a:ext uri="{FF2B5EF4-FFF2-40B4-BE49-F238E27FC236}">
                <a16:creationId xmlns:a16="http://schemas.microsoft.com/office/drawing/2014/main" id="{C6C86D6E-BF37-43BA-8273-6599704D07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7086" y="3588516"/>
            <a:ext cx="4394580" cy="2661078"/>
          </a:xfrm>
          <a:prstGeom prst="rect">
            <a:avLst/>
          </a:prstGeom>
        </p:spPr>
      </p:pic>
    </p:spTree>
    <p:extLst>
      <p:ext uri="{BB962C8B-B14F-4D97-AF65-F5344CB8AC3E}">
        <p14:creationId xmlns:p14="http://schemas.microsoft.com/office/powerpoint/2010/main" val="3805839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CAAC9-13F2-450B-9051-A6C40718E6B0}"/>
              </a:ext>
            </a:extLst>
          </p:cNvPr>
          <p:cNvSpPr>
            <a:spLocks noGrp="1"/>
          </p:cNvSpPr>
          <p:nvPr>
            <p:ph type="title"/>
          </p:nvPr>
        </p:nvSpPr>
        <p:spPr/>
        <p:txBody>
          <a:bodyPr/>
          <a:lstStyle/>
          <a:p>
            <a:r>
              <a:rPr lang="en-AU" dirty="0"/>
              <a:t>Azure Logic Apps</a:t>
            </a:r>
          </a:p>
        </p:txBody>
      </p:sp>
      <p:pic>
        <p:nvPicPr>
          <p:cNvPr id="5" name="Content Placeholder 4">
            <a:extLst>
              <a:ext uri="{FF2B5EF4-FFF2-40B4-BE49-F238E27FC236}">
                <a16:creationId xmlns:a16="http://schemas.microsoft.com/office/drawing/2014/main" id="{786BF8FB-7056-4DF0-B98C-AC56E651843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01002" y="1476018"/>
            <a:ext cx="9027995" cy="5171236"/>
          </a:xfrm>
        </p:spPr>
      </p:pic>
    </p:spTree>
    <p:extLst>
      <p:ext uri="{BB962C8B-B14F-4D97-AF65-F5344CB8AC3E}">
        <p14:creationId xmlns:p14="http://schemas.microsoft.com/office/powerpoint/2010/main" val="20043049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troducingazurelogicapps_mid">
            <a:hlinkClick r:id="" action="ppaction://media"/>
            <a:extLst>
              <a:ext uri="{FF2B5EF4-FFF2-40B4-BE49-F238E27FC236}">
                <a16:creationId xmlns:a16="http://schemas.microsoft.com/office/drawing/2014/main" id="{361C7EF3-3B28-4A73-823E-BA5D6B710A5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371137" y="1007706"/>
            <a:ext cx="9322532" cy="5243804"/>
          </a:xfrm>
        </p:spPr>
      </p:pic>
      <p:sp>
        <p:nvSpPr>
          <p:cNvPr id="11" name="Title 1">
            <a:extLst>
              <a:ext uri="{FF2B5EF4-FFF2-40B4-BE49-F238E27FC236}">
                <a16:creationId xmlns:a16="http://schemas.microsoft.com/office/drawing/2014/main" id="{7B23189A-FAC5-45F3-9D93-3210F0851286}"/>
              </a:ext>
            </a:extLst>
          </p:cNvPr>
          <p:cNvSpPr>
            <a:spLocks noGrp="1"/>
          </p:cNvSpPr>
          <p:nvPr>
            <p:ph type="title"/>
          </p:nvPr>
        </p:nvSpPr>
        <p:spPr>
          <a:xfrm>
            <a:off x="838200" y="365125"/>
            <a:ext cx="10515600" cy="642581"/>
          </a:xfrm>
        </p:spPr>
        <p:txBody>
          <a:bodyPr>
            <a:normAutofit fontScale="90000"/>
          </a:bodyPr>
          <a:lstStyle/>
          <a:p>
            <a:r>
              <a:rPr lang="en-US" dirty="0"/>
              <a:t>Microsoft Marketing 301</a:t>
            </a:r>
            <a:endParaRPr lang="en-AU" dirty="0"/>
          </a:p>
        </p:txBody>
      </p:sp>
    </p:spTree>
    <p:extLst>
      <p:ext uri="{BB962C8B-B14F-4D97-AF65-F5344CB8AC3E}">
        <p14:creationId xmlns:p14="http://schemas.microsoft.com/office/powerpoint/2010/main" val="1339556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8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CA322-2878-4AE6-9D39-410428543DE2}"/>
              </a:ext>
            </a:extLst>
          </p:cNvPr>
          <p:cNvSpPr>
            <a:spLocks noGrp="1"/>
          </p:cNvSpPr>
          <p:nvPr>
            <p:ph type="title"/>
          </p:nvPr>
        </p:nvSpPr>
        <p:spPr/>
        <p:txBody>
          <a:bodyPr/>
          <a:lstStyle/>
          <a:p>
            <a:r>
              <a:rPr lang="en-US" dirty="0"/>
              <a:t>Creating a Logic App</a:t>
            </a:r>
            <a:endParaRPr lang="en-AU" dirty="0"/>
          </a:p>
        </p:txBody>
      </p:sp>
      <p:pic>
        <p:nvPicPr>
          <p:cNvPr id="5" name="Content Placeholder 4">
            <a:extLst>
              <a:ext uri="{FF2B5EF4-FFF2-40B4-BE49-F238E27FC236}">
                <a16:creationId xmlns:a16="http://schemas.microsoft.com/office/drawing/2014/main" id="{4C1848F4-C040-409D-B53D-47A9AE7488A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36389" y="1734231"/>
            <a:ext cx="5119221" cy="4351338"/>
          </a:xfrm>
        </p:spPr>
      </p:pic>
    </p:spTree>
    <p:extLst>
      <p:ext uri="{BB962C8B-B14F-4D97-AF65-F5344CB8AC3E}">
        <p14:creationId xmlns:p14="http://schemas.microsoft.com/office/powerpoint/2010/main" val="2618298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D5BFA-15FD-45F4-A785-4E094229902F}"/>
              </a:ext>
            </a:extLst>
          </p:cNvPr>
          <p:cNvSpPr>
            <a:spLocks noGrp="1"/>
          </p:cNvSpPr>
          <p:nvPr>
            <p:ph type="title"/>
          </p:nvPr>
        </p:nvSpPr>
        <p:spPr/>
        <p:txBody>
          <a:bodyPr/>
          <a:lstStyle/>
          <a:p>
            <a:r>
              <a:rPr lang="en-US" dirty="0"/>
              <a:t>Creating a Logic App II</a:t>
            </a:r>
            <a:endParaRPr lang="en-AU" dirty="0"/>
          </a:p>
        </p:txBody>
      </p:sp>
      <p:pic>
        <p:nvPicPr>
          <p:cNvPr id="5" name="Content Placeholder 4">
            <a:extLst>
              <a:ext uri="{FF2B5EF4-FFF2-40B4-BE49-F238E27FC236}">
                <a16:creationId xmlns:a16="http://schemas.microsoft.com/office/drawing/2014/main" id="{2E2EBBD5-D68B-40A9-9559-9F6C0E3F1ED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88685" y="1825625"/>
            <a:ext cx="5614629" cy="4351338"/>
          </a:xfrm>
        </p:spPr>
      </p:pic>
    </p:spTree>
    <p:extLst>
      <p:ext uri="{BB962C8B-B14F-4D97-AF65-F5344CB8AC3E}">
        <p14:creationId xmlns:p14="http://schemas.microsoft.com/office/powerpoint/2010/main" val="117624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2A256-1091-4076-86F1-D79FCE024F72}"/>
              </a:ext>
            </a:extLst>
          </p:cNvPr>
          <p:cNvSpPr>
            <a:spLocks noGrp="1"/>
          </p:cNvSpPr>
          <p:nvPr>
            <p:ph type="title"/>
          </p:nvPr>
        </p:nvSpPr>
        <p:spPr/>
        <p:txBody>
          <a:bodyPr/>
          <a:lstStyle/>
          <a:p>
            <a:r>
              <a:rPr lang="en-US" dirty="0"/>
              <a:t>Create a Scheduled Job….</a:t>
            </a:r>
            <a:endParaRPr lang="en-AU" dirty="0"/>
          </a:p>
        </p:txBody>
      </p:sp>
      <p:pic>
        <p:nvPicPr>
          <p:cNvPr id="12" name="Content Placeholder 11">
            <a:extLst>
              <a:ext uri="{FF2B5EF4-FFF2-40B4-BE49-F238E27FC236}">
                <a16:creationId xmlns:a16="http://schemas.microsoft.com/office/drawing/2014/main" id="{6198F0FD-6BC0-4112-99A5-9DF11BC7110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76863" y="1690688"/>
            <a:ext cx="5278437" cy="4351338"/>
          </a:xfrm>
        </p:spPr>
      </p:pic>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6ADF2CAC-9932-4B75-93DC-642D102FB55D}"/>
                  </a:ext>
                </a:extLst>
              </p14:cNvPr>
              <p14:cNvContentPartPr/>
              <p14:nvPr/>
            </p14:nvContentPartPr>
            <p14:xfrm>
              <a:off x="4900695" y="5149014"/>
              <a:ext cx="1788480" cy="1090440"/>
            </p14:xfrm>
          </p:contentPart>
        </mc:Choice>
        <mc:Fallback xmlns="">
          <p:pic>
            <p:nvPicPr>
              <p:cNvPr id="13" name="Ink 12">
                <a:extLst>
                  <a:ext uri="{FF2B5EF4-FFF2-40B4-BE49-F238E27FC236}">
                    <a16:creationId xmlns:a16="http://schemas.microsoft.com/office/drawing/2014/main" id="{6ADF2CAC-9932-4B75-93DC-642D102FB55D}"/>
                  </a:ext>
                </a:extLst>
              </p:cNvPr>
              <p:cNvPicPr/>
              <p:nvPr/>
            </p:nvPicPr>
            <p:blipFill>
              <a:blip r:embed="rId5"/>
              <a:stretch>
                <a:fillRect/>
              </a:stretch>
            </p:blipFill>
            <p:spPr>
              <a:xfrm>
                <a:off x="4847055" y="5041374"/>
                <a:ext cx="1896120" cy="1306080"/>
              </a:xfrm>
              <a:prstGeom prst="rect">
                <a:avLst/>
              </a:prstGeom>
            </p:spPr>
          </p:pic>
        </mc:Fallback>
      </mc:AlternateContent>
    </p:spTree>
    <p:extLst>
      <p:ext uri="{BB962C8B-B14F-4D97-AF65-F5344CB8AC3E}">
        <p14:creationId xmlns:p14="http://schemas.microsoft.com/office/powerpoint/2010/main" val="3408197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2F8D6-CC37-41FF-9A03-C9CDC4594B00}"/>
              </a:ext>
            </a:extLst>
          </p:cNvPr>
          <p:cNvSpPr>
            <a:spLocks noGrp="1"/>
          </p:cNvSpPr>
          <p:nvPr>
            <p:ph type="title"/>
          </p:nvPr>
        </p:nvSpPr>
        <p:spPr/>
        <p:txBody>
          <a:bodyPr/>
          <a:lstStyle/>
          <a:p>
            <a:r>
              <a:rPr lang="en-US" dirty="0"/>
              <a:t>Workflow Designer</a:t>
            </a:r>
            <a:endParaRPr lang="en-AU" dirty="0"/>
          </a:p>
        </p:txBody>
      </p:sp>
      <p:pic>
        <p:nvPicPr>
          <p:cNvPr id="5" name="Content Placeholder 4">
            <a:extLst>
              <a:ext uri="{FF2B5EF4-FFF2-40B4-BE49-F238E27FC236}">
                <a16:creationId xmlns:a16="http://schemas.microsoft.com/office/drawing/2014/main" id="{E5F9F2A3-A425-4372-AFD5-3D259EE99A2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60590" y="1862195"/>
            <a:ext cx="9470819" cy="4278198"/>
          </a:xfr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5AF42C9B-0A48-4662-B015-D53868E5DCE3}"/>
                  </a:ext>
                </a:extLst>
              </p14:cNvPr>
              <p14:cNvContentPartPr/>
              <p14:nvPr/>
            </p14:nvContentPartPr>
            <p14:xfrm>
              <a:off x="5473140" y="5301487"/>
              <a:ext cx="1205640" cy="13680"/>
            </p14:xfrm>
          </p:contentPart>
        </mc:Choice>
        <mc:Fallback xmlns="">
          <p:pic>
            <p:nvPicPr>
              <p:cNvPr id="6" name="Ink 5">
                <a:extLst>
                  <a:ext uri="{FF2B5EF4-FFF2-40B4-BE49-F238E27FC236}">
                    <a16:creationId xmlns:a16="http://schemas.microsoft.com/office/drawing/2014/main" id="{5AF42C9B-0A48-4662-B015-D53868E5DCE3}"/>
                  </a:ext>
                </a:extLst>
              </p:cNvPr>
              <p:cNvPicPr/>
              <p:nvPr/>
            </p:nvPicPr>
            <p:blipFill>
              <a:blip r:embed="rId5"/>
              <a:stretch>
                <a:fillRect/>
              </a:stretch>
            </p:blipFill>
            <p:spPr>
              <a:xfrm>
                <a:off x="5419500" y="5193487"/>
                <a:ext cx="131328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00EA2D6-62C6-4578-9024-ED2ABDBBDDE3}"/>
                  </a:ext>
                </a:extLst>
              </p14:cNvPr>
              <p14:cNvContentPartPr/>
              <p14:nvPr/>
            </p14:nvContentPartPr>
            <p14:xfrm>
              <a:off x="3196860" y="4051927"/>
              <a:ext cx="880200" cy="7920"/>
            </p14:xfrm>
          </p:contentPart>
        </mc:Choice>
        <mc:Fallback xmlns="">
          <p:pic>
            <p:nvPicPr>
              <p:cNvPr id="7" name="Ink 6">
                <a:extLst>
                  <a:ext uri="{FF2B5EF4-FFF2-40B4-BE49-F238E27FC236}">
                    <a16:creationId xmlns:a16="http://schemas.microsoft.com/office/drawing/2014/main" id="{C00EA2D6-62C6-4578-9024-ED2ABDBBDDE3}"/>
                  </a:ext>
                </a:extLst>
              </p:cNvPr>
              <p:cNvPicPr/>
              <p:nvPr/>
            </p:nvPicPr>
            <p:blipFill>
              <a:blip r:embed="rId7"/>
              <a:stretch>
                <a:fillRect/>
              </a:stretch>
            </p:blipFill>
            <p:spPr>
              <a:xfrm>
                <a:off x="3142860" y="3943927"/>
                <a:ext cx="98784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810ECD8D-6A83-47AF-A8AB-A39BBC92125A}"/>
                  </a:ext>
                </a:extLst>
              </p14:cNvPr>
              <p14:cNvContentPartPr/>
              <p14:nvPr/>
            </p14:nvContentPartPr>
            <p14:xfrm>
              <a:off x="5815140" y="4096567"/>
              <a:ext cx="1207440" cy="15120"/>
            </p14:xfrm>
          </p:contentPart>
        </mc:Choice>
        <mc:Fallback xmlns="">
          <p:pic>
            <p:nvPicPr>
              <p:cNvPr id="8" name="Ink 7">
                <a:extLst>
                  <a:ext uri="{FF2B5EF4-FFF2-40B4-BE49-F238E27FC236}">
                    <a16:creationId xmlns:a16="http://schemas.microsoft.com/office/drawing/2014/main" id="{810ECD8D-6A83-47AF-A8AB-A39BBC92125A}"/>
                  </a:ext>
                </a:extLst>
              </p:cNvPr>
              <p:cNvPicPr/>
              <p:nvPr/>
            </p:nvPicPr>
            <p:blipFill>
              <a:blip r:embed="rId9"/>
              <a:stretch>
                <a:fillRect/>
              </a:stretch>
            </p:blipFill>
            <p:spPr>
              <a:xfrm>
                <a:off x="5761500" y="3988567"/>
                <a:ext cx="1315080" cy="230760"/>
              </a:xfrm>
              <a:prstGeom prst="rect">
                <a:avLst/>
              </a:prstGeom>
            </p:spPr>
          </p:pic>
        </mc:Fallback>
      </mc:AlternateContent>
    </p:spTree>
    <p:extLst>
      <p:ext uri="{BB962C8B-B14F-4D97-AF65-F5344CB8AC3E}">
        <p14:creationId xmlns:p14="http://schemas.microsoft.com/office/powerpoint/2010/main" val="368946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DCBE9-1098-4B58-AC64-5DE36FB30C59}"/>
              </a:ext>
            </a:extLst>
          </p:cNvPr>
          <p:cNvSpPr>
            <a:spLocks noGrp="1"/>
          </p:cNvSpPr>
          <p:nvPr>
            <p:ph type="title"/>
          </p:nvPr>
        </p:nvSpPr>
        <p:spPr/>
        <p:txBody>
          <a:bodyPr/>
          <a:lstStyle/>
          <a:p>
            <a:r>
              <a:rPr lang="en-AU" dirty="0"/>
              <a:t>Joel Viney</a:t>
            </a:r>
          </a:p>
        </p:txBody>
      </p:sp>
      <p:sp>
        <p:nvSpPr>
          <p:cNvPr id="6" name="Content Placeholder 5">
            <a:extLst>
              <a:ext uri="{FF2B5EF4-FFF2-40B4-BE49-F238E27FC236}">
                <a16:creationId xmlns:a16="http://schemas.microsoft.com/office/drawing/2014/main" id="{0A36273E-EF80-4E9C-B413-2F52CE413E09}"/>
              </a:ext>
            </a:extLst>
          </p:cNvPr>
          <p:cNvSpPr>
            <a:spLocks noGrp="1"/>
          </p:cNvSpPr>
          <p:nvPr>
            <p:ph idx="1"/>
          </p:nvPr>
        </p:nvSpPr>
        <p:spPr/>
        <p:txBody>
          <a:bodyPr/>
          <a:lstStyle/>
          <a:p>
            <a:r>
              <a:rPr lang="en-AU" dirty="0"/>
              <a:t>Software developer for 20 years</a:t>
            </a:r>
          </a:p>
          <a:p>
            <a:r>
              <a:rPr lang="en-AU" dirty="0"/>
              <a:t>Developing Azure on and off 4 years</a:t>
            </a:r>
          </a:p>
          <a:p>
            <a:r>
              <a:rPr lang="en-AU" dirty="0"/>
              <a:t>Team Lead at </a:t>
            </a:r>
            <a:r>
              <a:rPr lang="en-AU" dirty="0" err="1"/>
              <a:t>QuillGroup</a:t>
            </a:r>
            <a:r>
              <a:rPr lang="en-AU" dirty="0"/>
              <a:t> </a:t>
            </a:r>
          </a:p>
          <a:p>
            <a:r>
              <a:rPr lang="en-US" dirty="0"/>
              <a:t>My work involves lots of Integration, Batch Processing.</a:t>
            </a:r>
            <a:endParaRPr lang="en-AU" dirty="0"/>
          </a:p>
          <a:p>
            <a:r>
              <a:rPr lang="en-AU" dirty="0">
                <a:solidFill>
                  <a:schemeClr val="tx2"/>
                </a:solidFill>
                <a:hlinkClick r:id="rId3"/>
              </a:rPr>
              <a:t>https://github.com/JoelViney</a:t>
            </a:r>
            <a:endParaRPr lang="en-AU" dirty="0">
              <a:solidFill>
                <a:schemeClr val="tx2"/>
              </a:solidFill>
            </a:endParaRPr>
          </a:p>
          <a:p>
            <a:endParaRPr lang="en-AU" dirty="0">
              <a:solidFill>
                <a:schemeClr val="tx2"/>
              </a:solidFill>
            </a:endParaRPr>
          </a:p>
          <a:p>
            <a:endParaRPr lang="en-AU" dirty="0"/>
          </a:p>
          <a:p>
            <a:endParaRPr lang="en-AU" dirty="0"/>
          </a:p>
        </p:txBody>
      </p:sp>
      <p:pic>
        <p:nvPicPr>
          <p:cNvPr id="8" name="Picture 7">
            <a:extLst>
              <a:ext uri="{FF2B5EF4-FFF2-40B4-BE49-F238E27FC236}">
                <a16:creationId xmlns:a16="http://schemas.microsoft.com/office/drawing/2014/main" id="{1C39A3F2-A483-43E3-8A27-C6A7AA3806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846" y="5444432"/>
            <a:ext cx="1904762" cy="533333"/>
          </a:xfrm>
          <a:prstGeom prst="rect">
            <a:avLst/>
          </a:prstGeom>
        </p:spPr>
      </p:pic>
      <p:pic>
        <p:nvPicPr>
          <p:cNvPr id="10" name="Picture 9">
            <a:extLst>
              <a:ext uri="{FF2B5EF4-FFF2-40B4-BE49-F238E27FC236}">
                <a16:creationId xmlns:a16="http://schemas.microsoft.com/office/drawing/2014/main" id="{CBB1A285-F0B0-4A61-BC64-1FCCCB44AC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82128" y="155575"/>
            <a:ext cx="4064508" cy="2740938"/>
          </a:xfrm>
          <a:prstGeom prst="rect">
            <a:avLst/>
          </a:prstGeom>
        </p:spPr>
      </p:pic>
    </p:spTree>
    <p:extLst>
      <p:ext uri="{BB962C8B-B14F-4D97-AF65-F5344CB8AC3E}">
        <p14:creationId xmlns:p14="http://schemas.microsoft.com/office/powerpoint/2010/main" val="7666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591C-5C42-4611-AB91-F5A98C883C6E}"/>
              </a:ext>
            </a:extLst>
          </p:cNvPr>
          <p:cNvSpPr>
            <a:spLocks noGrp="1"/>
          </p:cNvSpPr>
          <p:nvPr>
            <p:ph type="title"/>
          </p:nvPr>
        </p:nvSpPr>
        <p:spPr/>
        <p:txBody>
          <a:bodyPr/>
          <a:lstStyle/>
          <a:p>
            <a:r>
              <a:rPr lang="en-US" dirty="0"/>
              <a:t>Select an Action</a:t>
            </a:r>
            <a:endParaRPr lang="en-AU" dirty="0"/>
          </a:p>
        </p:txBody>
      </p:sp>
      <p:pic>
        <p:nvPicPr>
          <p:cNvPr id="5" name="Content Placeholder 4">
            <a:extLst>
              <a:ext uri="{FF2B5EF4-FFF2-40B4-BE49-F238E27FC236}">
                <a16:creationId xmlns:a16="http://schemas.microsoft.com/office/drawing/2014/main" id="{51854188-BBD3-4765-B414-888B3FAAC3F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13185"/>
            <a:ext cx="5850765" cy="4351338"/>
          </a:xfrm>
        </p:spPr>
      </p:pic>
      <p:pic>
        <p:nvPicPr>
          <p:cNvPr id="7" name="Picture 6">
            <a:extLst>
              <a:ext uri="{FF2B5EF4-FFF2-40B4-BE49-F238E27FC236}">
                <a16:creationId xmlns:a16="http://schemas.microsoft.com/office/drawing/2014/main" id="{BF774CCE-CFF2-4021-AA1E-94C1C47C5F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6791" y="162033"/>
            <a:ext cx="4114908" cy="6645902"/>
          </a:xfrm>
          <a:prstGeom prst="rect">
            <a:avLst/>
          </a:prstGeom>
        </p:spPr>
      </p:pic>
    </p:spTree>
    <p:extLst>
      <p:ext uri="{BB962C8B-B14F-4D97-AF65-F5344CB8AC3E}">
        <p14:creationId xmlns:p14="http://schemas.microsoft.com/office/powerpoint/2010/main" val="3827368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950EA-D7E7-40DC-BD6F-8FDD148E3034}"/>
              </a:ext>
            </a:extLst>
          </p:cNvPr>
          <p:cNvSpPr>
            <a:spLocks noGrp="1"/>
          </p:cNvSpPr>
          <p:nvPr>
            <p:ph type="title"/>
          </p:nvPr>
        </p:nvSpPr>
        <p:spPr/>
        <p:txBody>
          <a:bodyPr/>
          <a:lstStyle/>
          <a:p>
            <a:r>
              <a:rPr lang="en-US" dirty="0"/>
              <a:t>Select an Action II – Azure Jobs/Functions?</a:t>
            </a:r>
            <a:endParaRPr lang="en-AU" dirty="0"/>
          </a:p>
        </p:txBody>
      </p:sp>
      <p:pic>
        <p:nvPicPr>
          <p:cNvPr id="5" name="Content Placeholder 4">
            <a:extLst>
              <a:ext uri="{FF2B5EF4-FFF2-40B4-BE49-F238E27FC236}">
                <a16:creationId xmlns:a16="http://schemas.microsoft.com/office/drawing/2014/main" id="{16383397-4DA3-40EF-A361-9513094BEC4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13185"/>
            <a:ext cx="3912178" cy="4351338"/>
          </a:xfrm>
        </p:spPr>
      </p:pic>
    </p:spTree>
    <p:extLst>
      <p:ext uri="{BB962C8B-B14F-4D97-AF65-F5344CB8AC3E}">
        <p14:creationId xmlns:p14="http://schemas.microsoft.com/office/powerpoint/2010/main" val="3024932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FBB24-3898-4DEC-B732-25FC8B649061}"/>
              </a:ext>
            </a:extLst>
          </p:cNvPr>
          <p:cNvSpPr>
            <a:spLocks noGrp="1"/>
          </p:cNvSpPr>
          <p:nvPr>
            <p:ph type="title"/>
          </p:nvPr>
        </p:nvSpPr>
        <p:spPr/>
        <p:txBody>
          <a:bodyPr/>
          <a:lstStyle/>
          <a:p>
            <a:r>
              <a:rPr lang="en-US" dirty="0"/>
              <a:t>Select an Action III = SWAGGER!</a:t>
            </a:r>
            <a:endParaRPr lang="en-AU" dirty="0"/>
          </a:p>
        </p:txBody>
      </p:sp>
      <p:pic>
        <p:nvPicPr>
          <p:cNvPr id="5" name="Content Placeholder 4">
            <a:extLst>
              <a:ext uri="{FF2B5EF4-FFF2-40B4-BE49-F238E27FC236}">
                <a16:creationId xmlns:a16="http://schemas.microsoft.com/office/drawing/2014/main" id="{13520E2D-5B21-4DAC-867A-B97AB1DCA72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77133" y="1825625"/>
            <a:ext cx="8437733" cy="4351338"/>
          </a:xfrm>
        </p:spPr>
      </p:pic>
    </p:spTree>
    <p:extLst>
      <p:ext uri="{BB962C8B-B14F-4D97-AF65-F5344CB8AC3E}">
        <p14:creationId xmlns:p14="http://schemas.microsoft.com/office/powerpoint/2010/main" val="41390262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A8CFB-489A-4FA8-8E90-03429C0CFF5C}"/>
              </a:ext>
            </a:extLst>
          </p:cNvPr>
          <p:cNvSpPr>
            <a:spLocks noGrp="1"/>
          </p:cNvSpPr>
          <p:nvPr>
            <p:ph type="title"/>
          </p:nvPr>
        </p:nvSpPr>
        <p:spPr/>
        <p:txBody>
          <a:bodyPr/>
          <a:lstStyle/>
          <a:p>
            <a:r>
              <a:rPr lang="en-US" dirty="0"/>
              <a:t>Select an Action = HTTP End Point</a:t>
            </a:r>
            <a:endParaRPr lang="en-AU" dirty="0"/>
          </a:p>
        </p:txBody>
      </p:sp>
      <p:pic>
        <p:nvPicPr>
          <p:cNvPr id="5" name="Content Placeholder 4">
            <a:extLst>
              <a:ext uri="{FF2B5EF4-FFF2-40B4-BE49-F238E27FC236}">
                <a16:creationId xmlns:a16="http://schemas.microsoft.com/office/drawing/2014/main" id="{F2B0EAC5-9B14-4FB6-8A48-678BEF7A926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05537" y="1825625"/>
            <a:ext cx="6780926" cy="4351338"/>
          </a:xfr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3DBF1BEF-5542-4F94-A27F-8692F8CCDC7D}"/>
                  </a:ext>
                </a:extLst>
              </p14:cNvPr>
              <p14:cNvContentPartPr/>
              <p14:nvPr/>
            </p14:nvContentPartPr>
            <p14:xfrm>
              <a:off x="2480951" y="2009594"/>
              <a:ext cx="729000" cy="14400"/>
            </p14:xfrm>
          </p:contentPart>
        </mc:Choice>
        <mc:Fallback xmlns="">
          <p:pic>
            <p:nvPicPr>
              <p:cNvPr id="7" name="Ink 6">
                <a:extLst>
                  <a:ext uri="{FF2B5EF4-FFF2-40B4-BE49-F238E27FC236}">
                    <a16:creationId xmlns:a16="http://schemas.microsoft.com/office/drawing/2014/main" id="{3DBF1BEF-5542-4F94-A27F-8692F8CCDC7D}"/>
                  </a:ext>
                </a:extLst>
              </p:cNvPr>
              <p:cNvPicPr/>
              <p:nvPr/>
            </p:nvPicPr>
            <p:blipFill>
              <a:blip r:embed="rId5"/>
              <a:stretch>
                <a:fillRect/>
              </a:stretch>
            </p:blipFill>
            <p:spPr>
              <a:xfrm>
                <a:off x="2426951" y="1901954"/>
                <a:ext cx="836640" cy="230040"/>
              </a:xfrm>
              <a:prstGeom prst="rect">
                <a:avLst/>
              </a:prstGeom>
            </p:spPr>
          </p:pic>
        </mc:Fallback>
      </mc:AlternateContent>
    </p:spTree>
    <p:extLst>
      <p:ext uri="{BB962C8B-B14F-4D97-AF65-F5344CB8AC3E}">
        <p14:creationId xmlns:p14="http://schemas.microsoft.com/office/powerpoint/2010/main" val="8773848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828A2-39A6-4C1F-B7A9-BE2E49E0658D}"/>
              </a:ext>
            </a:extLst>
          </p:cNvPr>
          <p:cNvSpPr>
            <a:spLocks noGrp="1"/>
          </p:cNvSpPr>
          <p:nvPr>
            <p:ph type="title"/>
          </p:nvPr>
        </p:nvSpPr>
        <p:spPr/>
        <p:txBody>
          <a:bodyPr/>
          <a:lstStyle/>
          <a:p>
            <a:r>
              <a:rPr lang="en-US" dirty="0"/>
              <a:t>Run a Job</a:t>
            </a:r>
            <a:endParaRPr lang="en-AU" dirty="0"/>
          </a:p>
        </p:txBody>
      </p:sp>
      <p:pic>
        <p:nvPicPr>
          <p:cNvPr id="5" name="Content Placeholder 4">
            <a:extLst>
              <a:ext uri="{FF2B5EF4-FFF2-40B4-BE49-F238E27FC236}">
                <a16:creationId xmlns:a16="http://schemas.microsoft.com/office/drawing/2014/main" id="{F1A98B77-66BD-4ADE-8019-BA689F60B1B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06795" y="2333014"/>
            <a:ext cx="10178409" cy="3336559"/>
          </a:xfr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C6ECC97C-5587-40FD-99E5-37BD1EB8F6D2}"/>
                  </a:ext>
                </a:extLst>
              </p14:cNvPr>
              <p14:cNvContentPartPr/>
              <p14:nvPr/>
            </p14:nvContentPartPr>
            <p14:xfrm>
              <a:off x="2547911" y="2534114"/>
              <a:ext cx="687960" cy="34560"/>
            </p14:xfrm>
          </p:contentPart>
        </mc:Choice>
        <mc:Fallback xmlns="">
          <p:pic>
            <p:nvPicPr>
              <p:cNvPr id="6" name="Ink 5">
                <a:extLst>
                  <a:ext uri="{FF2B5EF4-FFF2-40B4-BE49-F238E27FC236}">
                    <a16:creationId xmlns:a16="http://schemas.microsoft.com/office/drawing/2014/main" id="{C6ECC97C-5587-40FD-99E5-37BD1EB8F6D2}"/>
                  </a:ext>
                </a:extLst>
              </p:cNvPr>
              <p:cNvPicPr/>
              <p:nvPr/>
            </p:nvPicPr>
            <p:blipFill>
              <a:blip r:embed="rId5"/>
              <a:stretch>
                <a:fillRect/>
              </a:stretch>
            </p:blipFill>
            <p:spPr>
              <a:xfrm>
                <a:off x="2494271" y="2426474"/>
                <a:ext cx="795600" cy="250200"/>
              </a:xfrm>
              <a:prstGeom prst="rect">
                <a:avLst/>
              </a:prstGeom>
            </p:spPr>
          </p:pic>
        </mc:Fallback>
      </mc:AlternateContent>
    </p:spTree>
    <p:extLst>
      <p:ext uri="{BB962C8B-B14F-4D97-AF65-F5344CB8AC3E}">
        <p14:creationId xmlns:p14="http://schemas.microsoft.com/office/powerpoint/2010/main" val="9166749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CCF6B-DD0D-4EB1-98D2-A1BB01CE7DDE}"/>
              </a:ext>
            </a:extLst>
          </p:cNvPr>
          <p:cNvSpPr>
            <a:spLocks noGrp="1"/>
          </p:cNvSpPr>
          <p:nvPr>
            <p:ph type="title"/>
          </p:nvPr>
        </p:nvSpPr>
        <p:spPr/>
        <p:txBody>
          <a:bodyPr/>
          <a:lstStyle/>
          <a:p>
            <a:r>
              <a:rPr lang="en-US" dirty="0"/>
              <a:t>View the Activity Log</a:t>
            </a:r>
            <a:endParaRPr lang="en-AU" dirty="0"/>
          </a:p>
        </p:txBody>
      </p:sp>
      <p:pic>
        <p:nvPicPr>
          <p:cNvPr id="5" name="Content Placeholder 4">
            <a:extLst>
              <a:ext uri="{FF2B5EF4-FFF2-40B4-BE49-F238E27FC236}">
                <a16:creationId xmlns:a16="http://schemas.microsoft.com/office/drawing/2014/main" id="{0401AACE-38BC-4A83-AF5B-D82D8477203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5354" y="1825625"/>
            <a:ext cx="10221292" cy="4351338"/>
          </a:xfrm>
        </p:spPr>
      </p:pic>
    </p:spTree>
    <p:extLst>
      <p:ext uri="{BB962C8B-B14F-4D97-AF65-F5344CB8AC3E}">
        <p14:creationId xmlns:p14="http://schemas.microsoft.com/office/powerpoint/2010/main" val="14329560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4A23C-8C9F-4FAD-970A-40C0552157B0}"/>
              </a:ext>
            </a:extLst>
          </p:cNvPr>
          <p:cNvSpPr>
            <a:spLocks noGrp="1"/>
          </p:cNvSpPr>
          <p:nvPr>
            <p:ph type="title"/>
          </p:nvPr>
        </p:nvSpPr>
        <p:spPr>
          <a:xfrm>
            <a:off x="838200" y="385295"/>
            <a:ext cx="10515600" cy="1325563"/>
          </a:xfrm>
        </p:spPr>
        <p:txBody>
          <a:bodyPr/>
          <a:lstStyle/>
          <a:p>
            <a:r>
              <a:rPr lang="en-US" dirty="0"/>
              <a:t>Azure Logic Apps… Okay?</a:t>
            </a:r>
            <a:endParaRPr lang="en-AU" dirty="0"/>
          </a:p>
        </p:txBody>
      </p:sp>
      <p:sp>
        <p:nvSpPr>
          <p:cNvPr id="3" name="Content Placeholder 2">
            <a:extLst>
              <a:ext uri="{FF2B5EF4-FFF2-40B4-BE49-F238E27FC236}">
                <a16:creationId xmlns:a16="http://schemas.microsoft.com/office/drawing/2014/main" id="{3743CCB9-19DD-4366-9FE3-303EB3611586}"/>
              </a:ext>
            </a:extLst>
          </p:cNvPr>
          <p:cNvSpPr>
            <a:spLocks noGrp="1"/>
          </p:cNvSpPr>
          <p:nvPr>
            <p:ph idx="1"/>
          </p:nvPr>
        </p:nvSpPr>
        <p:spPr>
          <a:xfrm>
            <a:off x="838200" y="1825625"/>
            <a:ext cx="7230035" cy="4351338"/>
          </a:xfrm>
        </p:spPr>
        <p:txBody>
          <a:bodyPr/>
          <a:lstStyle/>
          <a:p>
            <a:r>
              <a:rPr lang="en-US" dirty="0"/>
              <a:t>Azure Scheduler was simple.</a:t>
            </a:r>
          </a:p>
          <a:p>
            <a:r>
              <a:rPr lang="en-US" dirty="0"/>
              <a:t>Azure Logic Apps Baggage</a:t>
            </a:r>
          </a:p>
          <a:p>
            <a:r>
              <a:rPr lang="en-US" dirty="0"/>
              <a:t>Land Grab by Microsoft?</a:t>
            </a:r>
            <a:endParaRPr lang="en-AU" dirty="0"/>
          </a:p>
        </p:txBody>
      </p:sp>
      <p:pic>
        <p:nvPicPr>
          <p:cNvPr id="5" name="Picture 4">
            <a:extLst>
              <a:ext uri="{FF2B5EF4-FFF2-40B4-BE49-F238E27FC236}">
                <a16:creationId xmlns:a16="http://schemas.microsoft.com/office/drawing/2014/main" id="{328C0BC0-EC95-47AF-BF94-C159D90F20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6138" y="254000"/>
            <a:ext cx="3365500" cy="6350000"/>
          </a:xfrm>
          <a:prstGeom prst="rect">
            <a:avLst/>
          </a:prstGeom>
        </p:spPr>
      </p:pic>
      <p:pic>
        <p:nvPicPr>
          <p:cNvPr id="7" name="Picture 6">
            <a:extLst>
              <a:ext uri="{FF2B5EF4-FFF2-40B4-BE49-F238E27FC236}">
                <a16:creationId xmlns:a16="http://schemas.microsoft.com/office/drawing/2014/main" id="{BC436383-6B48-4A30-8EDC-D121A5F23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7183" y="4366596"/>
            <a:ext cx="3850267" cy="1925134"/>
          </a:xfrm>
          <a:prstGeom prst="rect">
            <a:avLst/>
          </a:prstGeom>
        </p:spPr>
      </p:pic>
    </p:spTree>
    <p:extLst>
      <p:ext uri="{BB962C8B-B14F-4D97-AF65-F5344CB8AC3E}">
        <p14:creationId xmlns:p14="http://schemas.microsoft.com/office/powerpoint/2010/main" val="36970362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801E1-5354-4A72-ABE6-419E25ABD2E2}"/>
              </a:ext>
            </a:extLst>
          </p:cNvPr>
          <p:cNvSpPr>
            <a:spLocks noGrp="1"/>
          </p:cNvSpPr>
          <p:nvPr>
            <p:ph type="title"/>
          </p:nvPr>
        </p:nvSpPr>
        <p:spPr/>
        <p:txBody>
          <a:bodyPr/>
          <a:lstStyle/>
          <a:p>
            <a:r>
              <a:rPr lang="en-US" dirty="0"/>
              <a:t>Summary</a:t>
            </a:r>
            <a:endParaRPr lang="en-AU" dirty="0"/>
          </a:p>
        </p:txBody>
      </p:sp>
      <p:sp>
        <p:nvSpPr>
          <p:cNvPr id="3" name="Content Placeholder 2">
            <a:extLst>
              <a:ext uri="{FF2B5EF4-FFF2-40B4-BE49-F238E27FC236}">
                <a16:creationId xmlns:a16="http://schemas.microsoft.com/office/drawing/2014/main" id="{C47BA5BA-FF02-493A-ADE1-73691219ECFA}"/>
              </a:ext>
            </a:extLst>
          </p:cNvPr>
          <p:cNvSpPr>
            <a:spLocks noGrp="1"/>
          </p:cNvSpPr>
          <p:nvPr>
            <p:ph idx="1"/>
          </p:nvPr>
        </p:nvSpPr>
        <p:spPr>
          <a:xfrm>
            <a:off x="838200" y="1825625"/>
            <a:ext cx="10515600" cy="4871010"/>
          </a:xfrm>
        </p:spPr>
        <p:txBody>
          <a:bodyPr/>
          <a:lstStyle/>
          <a:p>
            <a:r>
              <a:rPr lang="en-US" dirty="0"/>
              <a:t>Some of the historic options for scheduling</a:t>
            </a:r>
          </a:p>
          <a:p>
            <a:r>
              <a:rPr lang="en-US" dirty="0"/>
              <a:t>Hangfire</a:t>
            </a:r>
          </a:p>
          <a:p>
            <a:pPr lvl="1"/>
            <a:r>
              <a:rPr lang="en-US" dirty="0"/>
              <a:t>What is it</a:t>
            </a:r>
          </a:p>
          <a:p>
            <a:pPr lvl="1"/>
            <a:r>
              <a:rPr lang="en-US" dirty="0"/>
              <a:t>How to Install it</a:t>
            </a:r>
          </a:p>
          <a:p>
            <a:pPr lvl="1"/>
            <a:r>
              <a:rPr lang="en-US" dirty="0"/>
              <a:t>How to use it</a:t>
            </a:r>
          </a:p>
          <a:p>
            <a:pPr lvl="1"/>
            <a:r>
              <a:rPr lang="en-US" dirty="0"/>
              <a:t>Pretty Dashboard</a:t>
            </a:r>
            <a:endParaRPr lang="en-AU" dirty="0"/>
          </a:p>
          <a:p>
            <a:r>
              <a:rPr lang="en-US" dirty="0"/>
              <a:t>Azure Logic Apps</a:t>
            </a:r>
          </a:p>
          <a:p>
            <a:pPr lvl="1"/>
            <a:r>
              <a:rPr lang="en-US" dirty="0"/>
              <a:t>OMG what is it</a:t>
            </a:r>
          </a:p>
          <a:p>
            <a:pPr lvl="1"/>
            <a:r>
              <a:rPr lang="en-US" dirty="0"/>
              <a:t>How to use it</a:t>
            </a:r>
          </a:p>
          <a:p>
            <a:pPr lvl="1"/>
            <a:r>
              <a:rPr lang="en-US" dirty="0"/>
              <a:t>How much does it cost me?</a:t>
            </a:r>
          </a:p>
          <a:p>
            <a:pPr lvl="1"/>
            <a:r>
              <a:rPr lang="en-US" dirty="0"/>
              <a:t>Do I need all that stuff?</a:t>
            </a:r>
          </a:p>
        </p:txBody>
      </p:sp>
    </p:spTree>
    <p:extLst>
      <p:ext uri="{BB962C8B-B14F-4D97-AF65-F5344CB8AC3E}">
        <p14:creationId xmlns:p14="http://schemas.microsoft.com/office/powerpoint/2010/main" val="6545154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6C84D-A7C9-4C55-9485-64D488EC9275}"/>
              </a:ext>
            </a:extLst>
          </p:cNvPr>
          <p:cNvSpPr>
            <a:spLocks noGrp="1"/>
          </p:cNvSpPr>
          <p:nvPr>
            <p:ph type="title"/>
          </p:nvPr>
        </p:nvSpPr>
        <p:spPr/>
        <p:txBody>
          <a:bodyPr/>
          <a:lstStyle/>
          <a:p>
            <a:r>
              <a:rPr lang="en-US" dirty="0"/>
              <a:t>Github Example</a:t>
            </a:r>
            <a:endParaRPr lang="en-AU" dirty="0"/>
          </a:p>
        </p:txBody>
      </p:sp>
      <p:sp>
        <p:nvSpPr>
          <p:cNvPr id="3" name="Content Placeholder 2">
            <a:extLst>
              <a:ext uri="{FF2B5EF4-FFF2-40B4-BE49-F238E27FC236}">
                <a16:creationId xmlns:a16="http://schemas.microsoft.com/office/drawing/2014/main" id="{CE037FDA-0112-4259-AC58-900CFDCA2F04}"/>
              </a:ext>
            </a:extLst>
          </p:cNvPr>
          <p:cNvSpPr>
            <a:spLocks noGrp="1"/>
          </p:cNvSpPr>
          <p:nvPr>
            <p:ph idx="1"/>
          </p:nvPr>
        </p:nvSpPr>
        <p:spPr>
          <a:xfrm>
            <a:off x="838200" y="1559859"/>
            <a:ext cx="10515600" cy="2124635"/>
          </a:xfrm>
        </p:spPr>
        <p:txBody>
          <a:bodyPr/>
          <a:lstStyle/>
          <a:p>
            <a:r>
              <a:rPr lang="en-US" dirty="0"/>
              <a:t>Net Core API, Hangfire, Azure, Vue, SignalR, Nlog</a:t>
            </a:r>
            <a:endParaRPr lang="en-AU" dirty="0"/>
          </a:p>
          <a:p>
            <a:pPr marL="457200" lvl="1" indent="0">
              <a:buNone/>
            </a:pPr>
            <a:r>
              <a:rPr lang="en-AU" dirty="0">
                <a:hlinkClick r:id="rId3"/>
              </a:rPr>
              <a:t>https://github.com/JoelViney/SchedulerTalk</a:t>
            </a:r>
            <a:endParaRPr lang="en-AU" dirty="0"/>
          </a:p>
          <a:p>
            <a:pPr marL="457200" lvl="1" indent="0">
              <a:buNone/>
            </a:pPr>
            <a:r>
              <a:rPr lang="en-AU" dirty="0">
                <a:hlinkClick r:id="rId4"/>
              </a:rPr>
              <a:t>https://schedulertalk.azurewebsites.net/</a:t>
            </a:r>
            <a:endParaRPr lang="en-AU" dirty="0"/>
          </a:p>
          <a:p>
            <a:pPr marL="457200" lvl="1" indent="0">
              <a:buNone/>
            </a:pPr>
            <a:r>
              <a:rPr lang="en-AU" dirty="0">
                <a:hlinkClick r:id="rId5"/>
              </a:rPr>
              <a:t>https://schedulertalkapi.azurewebsites.net/hangfire</a:t>
            </a:r>
            <a:endParaRPr lang="en-AU" dirty="0"/>
          </a:p>
          <a:p>
            <a:pPr marL="457200" lvl="1" indent="0">
              <a:buNone/>
            </a:pPr>
            <a:endParaRPr lang="en-AU" dirty="0"/>
          </a:p>
          <a:p>
            <a:pPr marL="457200" lvl="1" indent="0">
              <a:buNone/>
            </a:pPr>
            <a:endParaRPr lang="en-AU" dirty="0"/>
          </a:p>
          <a:p>
            <a:pPr marL="0" indent="0">
              <a:buNone/>
            </a:pPr>
            <a:endParaRPr lang="en-AU" dirty="0"/>
          </a:p>
        </p:txBody>
      </p:sp>
      <p:pic>
        <p:nvPicPr>
          <p:cNvPr id="5" name="Picture 4">
            <a:extLst>
              <a:ext uri="{FF2B5EF4-FFF2-40B4-BE49-F238E27FC236}">
                <a16:creationId xmlns:a16="http://schemas.microsoft.com/office/drawing/2014/main" id="{3CBFDD84-07F9-4946-88A4-AFB18BA353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18667" y="3496236"/>
            <a:ext cx="3034489" cy="3227294"/>
          </a:xfrm>
          <a:prstGeom prst="rect">
            <a:avLst/>
          </a:prstGeom>
        </p:spPr>
      </p:pic>
      <p:pic>
        <p:nvPicPr>
          <p:cNvPr id="7" name="Picture 6">
            <a:extLst>
              <a:ext uri="{FF2B5EF4-FFF2-40B4-BE49-F238E27FC236}">
                <a16:creationId xmlns:a16="http://schemas.microsoft.com/office/drawing/2014/main" id="{9C230FC2-75F4-4DA8-898D-B0E160ECED8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61742" y="3496235"/>
            <a:ext cx="3031234" cy="3227295"/>
          </a:xfrm>
          <a:prstGeom prst="rect">
            <a:avLst/>
          </a:prstGeom>
        </p:spPr>
      </p:pic>
      <p:pic>
        <p:nvPicPr>
          <p:cNvPr id="9" name="Picture 8">
            <a:extLst>
              <a:ext uri="{FF2B5EF4-FFF2-40B4-BE49-F238E27FC236}">
                <a16:creationId xmlns:a16="http://schemas.microsoft.com/office/drawing/2014/main" id="{1B7A9763-5160-446E-B5E0-407215B72B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36835" y="3496236"/>
            <a:ext cx="3037973" cy="3227296"/>
          </a:xfrm>
          <a:prstGeom prst="rect">
            <a:avLst/>
          </a:prstGeom>
        </p:spPr>
      </p:pic>
    </p:spTree>
    <p:extLst>
      <p:ext uri="{BB962C8B-B14F-4D97-AF65-F5344CB8AC3E}">
        <p14:creationId xmlns:p14="http://schemas.microsoft.com/office/powerpoint/2010/main" val="34739774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3A581-C689-48AB-ADE4-F0608BBC3F2B}"/>
              </a:ext>
            </a:extLst>
          </p:cNvPr>
          <p:cNvSpPr>
            <a:spLocks noGrp="1"/>
          </p:cNvSpPr>
          <p:nvPr>
            <p:ph type="title"/>
          </p:nvPr>
        </p:nvSpPr>
        <p:spPr/>
        <p:txBody>
          <a:bodyPr/>
          <a:lstStyle/>
          <a:p>
            <a:r>
              <a:rPr lang="en-US" dirty="0"/>
              <a:t>Thank you</a:t>
            </a:r>
            <a:endParaRPr lang="en-AU" dirty="0"/>
          </a:p>
        </p:txBody>
      </p:sp>
      <p:sp>
        <p:nvSpPr>
          <p:cNvPr id="3" name="Content Placeholder 2">
            <a:extLst>
              <a:ext uri="{FF2B5EF4-FFF2-40B4-BE49-F238E27FC236}">
                <a16:creationId xmlns:a16="http://schemas.microsoft.com/office/drawing/2014/main" id="{6AAEE9B6-B9B4-48BA-9A5C-4BB7EC9E8721}"/>
              </a:ext>
            </a:extLst>
          </p:cNvPr>
          <p:cNvSpPr>
            <a:spLocks noGrp="1"/>
          </p:cNvSpPr>
          <p:nvPr>
            <p:ph idx="1"/>
          </p:nvPr>
        </p:nvSpPr>
        <p:spPr/>
        <p:txBody>
          <a:bodyPr/>
          <a:lstStyle/>
          <a:p>
            <a:pPr marL="457200" lvl="1" indent="0">
              <a:buNone/>
            </a:pPr>
            <a:endParaRPr lang="en-AU" dirty="0">
              <a:hlinkClick r:id="rId3"/>
            </a:endParaRPr>
          </a:p>
          <a:p>
            <a:r>
              <a:rPr lang="en-US" dirty="0"/>
              <a:t>Hangfire and Hangfire.Console</a:t>
            </a:r>
            <a:endParaRPr lang="en-AU" dirty="0">
              <a:hlinkClick r:id="rId3"/>
            </a:endParaRPr>
          </a:p>
          <a:p>
            <a:pPr marL="457200" lvl="1" indent="0">
              <a:buNone/>
            </a:pPr>
            <a:r>
              <a:rPr lang="en-AU" dirty="0">
                <a:hlinkClick r:id="rId3"/>
              </a:rPr>
              <a:t>https://www.hangfire.io/</a:t>
            </a:r>
            <a:endParaRPr lang="en-AU" dirty="0"/>
          </a:p>
          <a:p>
            <a:pPr marL="457200" lvl="1" indent="0">
              <a:buNone/>
            </a:pPr>
            <a:r>
              <a:rPr lang="en-AU" dirty="0">
                <a:hlinkClick r:id="rId4"/>
              </a:rPr>
              <a:t>https://github.com/pieceofsummer/Hangfire.Console</a:t>
            </a:r>
            <a:endParaRPr lang="en-AU" dirty="0"/>
          </a:p>
          <a:p>
            <a:r>
              <a:rPr lang="en-US" dirty="0"/>
              <a:t>Azure Logic Apps</a:t>
            </a:r>
            <a:endParaRPr lang="en-AU" dirty="0"/>
          </a:p>
          <a:p>
            <a:pPr marL="457200" lvl="1" indent="0">
              <a:buNone/>
            </a:pPr>
            <a:r>
              <a:rPr lang="en-AU" dirty="0">
                <a:hlinkClick r:id="rId5"/>
              </a:rPr>
              <a:t>https://azure.microsoft.com/en-au/services/logic-apps/</a:t>
            </a:r>
            <a:endParaRPr lang="en-AU" dirty="0"/>
          </a:p>
          <a:p>
            <a:endParaRPr lang="en-AU" dirty="0"/>
          </a:p>
        </p:txBody>
      </p:sp>
    </p:spTree>
    <p:extLst>
      <p:ext uri="{BB962C8B-B14F-4D97-AF65-F5344CB8AC3E}">
        <p14:creationId xmlns:p14="http://schemas.microsoft.com/office/powerpoint/2010/main" val="406229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2567B-D2ED-4003-9F1E-9AA5F5AE5724}"/>
              </a:ext>
            </a:extLst>
          </p:cNvPr>
          <p:cNvSpPr>
            <a:spLocks noGrp="1"/>
          </p:cNvSpPr>
          <p:nvPr>
            <p:ph type="title"/>
          </p:nvPr>
        </p:nvSpPr>
        <p:spPr/>
        <p:txBody>
          <a:bodyPr/>
          <a:lstStyle/>
          <a:p>
            <a:r>
              <a:rPr lang="en-AU" dirty="0"/>
              <a:t>Background Processing</a:t>
            </a:r>
          </a:p>
        </p:txBody>
      </p:sp>
      <p:sp>
        <p:nvSpPr>
          <p:cNvPr id="3" name="Content Placeholder 2">
            <a:extLst>
              <a:ext uri="{FF2B5EF4-FFF2-40B4-BE49-F238E27FC236}">
                <a16:creationId xmlns:a16="http://schemas.microsoft.com/office/drawing/2014/main" id="{DED4E7BE-7B82-43ED-83CD-1A4B3BE10E30}"/>
              </a:ext>
            </a:extLst>
          </p:cNvPr>
          <p:cNvSpPr>
            <a:spLocks noGrp="1"/>
          </p:cNvSpPr>
          <p:nvPr>
            <p:ph idx="1"/>
          </p:nvPr>
        </p:nvSpPr>
        <p:spPr>
          <a:xfrm>
            <a:off x="838200" y="1825625"/>
            <a:ext cx="10515600" cy="4351338"/>
          </a:xfrm>
        </p:spPr>
        <p:txBody>
          <a:bodyPr>
            <a:normAutofit/>
          </a:bodyPr>
          <a:lstStyle/>
          <a:p>
            <a:r>
              <a:rPr lang="en-AU" dirty="0"/>
              <a:t> </a:t>
            </a:r>
            <a:r>
              <a:rPr lang="en-AU" strike="sngStrike" dirty="0"/>
              <a:t>Azure Scheduler</a:t>
            </a:r>
          </a:p>
          <a:p>
            <a:pPr marL="457200" lvl="1" indent="0">
              <a:buNone/>
            </a:pPr>
            <a:r>
              <a:rPr lang="en-AU" sz="2000" dirty="0">
                <a:solidFill>
                  <a:schemeClr val="accent1"/>
                </a:solidFill>
              </a:rPr>
              <a:t>“</a:t>
            </a:r>
            <a:r>
              <a:rPr lang="en-US" sz="2000" dirty="0">
                <a:solidFill>
                  <a:schemeClr val="accent1"/>
                </a:solidFill>
              </a:rPr>
              <a:t>Azure Scheduler will retire on September 30, 2019”</a:t>
            </a:r>
            <a:endParaRPr lang="en-AU" sz="2000" dirty="0">
              <a:solidFill>
                <a:schemeClr val="accent1"/>
              </a:solidFill>
            </a:endParaRPr>
          </a:p>
          <a:p>
            <a:r>
              <a:rPr lang="en-AU" dirty="0"/>
              <a:t> Azure Logic Apps</a:t>
            </a:r>
          </a:p>
          <a:p>
            <a:pPr marL="457200" lvl="1" indent="0">
              <a:buNone/>
            </a:pPr>
            <a:r>
              <a:rPr lang="en-US" sz="2000" dirty="0">
                <a:solidFill>
                  <a:schemeClr val="accent1"/>
                </a:solidFill>
              </a:rPr>
              <a:t>“Azure Logic Apps is a cloud service that helps you automate and orchestrate tasks, business processes, and workflows when you need to integrate apps, data, systems, and services across enterprises or organizations”</a:t>
            </a:r>
            <a:endParaRPr lang="en-AU" sz="2000" dirty="0">
              <a:solidFill>
                <a:schemeClr val="accent1"/>
              </a:solidFill>
            </a:endParaRPr>
          </a:p>
          <a:p>
            <a:r>
              <a:rPr lang="en-AU" dirty="0"/>
              <a:t> Hangfire</a:t>
            </a:r>
          </a:p>
          <a:p>
            <a:pPr marL="457200" lvl="1" indent="0">
              <a:buNone/>
            </a:pPr>
            <a:r>
              <a:rPr lang="en-AU" sz="2000" dirty="0">
                <a:solidFill>
                  <a:schemeClr val="accent1"/>
                </a:solidFill>
              </a:rPr>
              <a:t>“</a:t>
            </a:r>
            <a:r>
              <a:rPr lang="en-US" sz="2000" dirty="0">
                <a:solidFill>
                  <a:schemeClr val="accent1"/>
                </a:solidFill>
              </a:rPr>
              <a:t>An easy way to perform background processing in .NET and .NET Core applications. No Windows Service or separate process required. Backed by persistent storage. Open and free for commercial use.”</a:t>
            </a:r>
          </a:p>
          <a:p>
            <a:r>
              <a:rPr lang="en-AU" dirty="0"/>
              <a:t>Other Options? E.g. Quartz?</a:t>
            </a:r>
            <a:endParaRPr lang="en-US" sz="2000" dirty="0">
              <a:solidFill>
                <a:schemeClr val="accent1"/>
              </a:solidFill>
            </a:endParaRPr>
          </a:p>
          <a:p>
            <a:pPr marL="457200" lvl="1" indent="0">
              <a:buNone/>
            </a:pPr>
            <a:endParaRPr lang="en-US" sz="2000" dirty="0">
              <a:solidFill>
                <a:schemeClr val="accent1"/>
              </a:solidFill>
            </a:endParaRPr>
          </a:p>
          <a:p>
            <a:pPr marL="457200" lvl="1" indent="0">
              <a:buNone/>
            </a:pPr>
            <a:endParaRPr lang="en-US" sz="2000" dirty="0">
              <a:solidFill>
                <a:schemeClr val="accent1"/>
              </a:solidFill>
            </a:endParaRPr>
          </a:p>
          <a:p>
            <a:pPr marL="0" indent="0">
              <a:buNone/>
            </a:pPr>
            <a:endParaRPr lang="en-AU" dirty="0"/>
          </a:p>
        </p:txBody>
      </p:sp>
      <p:pic>
        <p:nvPicPr>
          <p:cNvPr id="5" name="Picture 4">
            <a:extLst>
              <a:ext uri="{FF2B5EF4-FFF2-40B4-BE49-F238E27FC236}">
                <a16:creationId xmlns:a16="http://schemas.microsoft.com/office/drawing/2014/main" id="{B347AB1E-D5C3-4CC7-BEF7-4E62B2819A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2160" y="886619"/>
            <a:ext cx="2619375" cy="1743075"/>
          </a:xfrm>
          <a:prstGeom prst="rect">
            <a:avLst/>
          </a:prstGeom>
        </p:spPr>
      </p:pic>
    </p:spTree>
    <p:extLst>
      <p:ext uri="{BB962C8B-B14F-4D97-AF65-F5344CB8AC3E}">
        <p14:creationId xmlns:p14="http://schemas.microsoft.com/office/powerpoint/2010/main" val="3806256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337D6-0816-4EC3-ABE3-F4263FB3F048}"/>
              </a:ext>
            </a:extLst>
          </p:cNvPr>
          <p:cNvSpPr>
            <a:spLocks noGrp="1"/>
          </p:cNvSpPr>
          <p:nvPr>
            <p:ph type="title"/>
          </p:nvPr>
        </p:nvSpPr>
        <p:spPr/>
        <p:txBody>
          <a:bodyPr/>
          <a:lstStyle/>
          <a:p>
            <a:r>
              <a:rPr lang="en-AU" dirty="0"/>
              <a:t>My History with Background Processing</a:t>
            </a:r>
          </a:p>
        </p:txBody>
      </p:sp>
      <p:sp>
        <p:nvSpPr>
          <p:cNvPr id="3" name="Content Placeholder 2">
            <a:extLst>
              <a:ext uri="{FF2B5EF4-FFF2-40B4-BE49-F238E27FC236}">
                <a16:creationId xmlns:a16="http://schemas.microsoft.com/office/drawing/2014/main" id="{87EB70B7-53AE-4681-9C6D-5786D14722F7}"/>
              </a:ext>
            </a:extLst>
          </p:cNvPr>
          <p:cNvSpPr>
            <a:spLocks noGrp="1"/>
          </p:cNvSpPr>
          <p:nvPr>
            <p:ph idx="1"/>
          </p:nvPr>
        </p:nvSpPr>
        <p:spPr>
          <a:xfrm>
            <a:off x="838199" y="1825625"/>
            <a:ext cx="6702188" cy="4351338"/>
          </a:xfrm>
        </p:spPr>
        <p:txBody>
          <a:bodyPr/>
          <a:lstStyle/>
          <a:p>
            <a:r>
              <a:rPr lang="en-AU" dirty="0"/>
              <a:t>Button -&gt; Manually Triggering Job</a:t>
            </a:r>
          </a:p>
          <a:p>
            <a:r>
              <a:rPr lang="en-AU" dirty="0"/>
              <a:t>Windows Scheduler -&gt; Exe</a:t>
            </a:r>
          </a:p>
          <a:p>
            <a:r>
              <a:rPr lang="en-AU" dirty="0"/>
              <a:t>Windows Service</a:t>
            </a:r>
          </a:p>
          <a:p>
            <a:r>
              <a:rPr lang="en-AU" dirty="0"/>
              <a:t>Azure Scheduler -&gt; Azure Job</a:t>
            </a:r>
          </a:p>
          <a:p>
            <a:r>
              <a:rPr lang="en-AU" dirty="0"/>
              <a:t>Azure Scheduler -&gt; Http Endpoint</a:t>
            </a:r>
          </a:p>
          <a:p>
            <a:r>
              <a:rPr lang="en-AU" dirty="0"/>
              <a:t>Azure Scheduler -&gt; </a:t>
            </a:r>
            <a:r>
              <a:rPr lang="en-AU" dirty="0" err="1"/>
              <a:t>ServiceBus</a:t>
            </a:r>
            <a:r>
              <a:rPr lang="en-AU" dirty="0"/>
              <a:t> -&gt; Azure Job</a:t>
            </a:r>
          </a:p>
          <a:p>
            <a:r>
              <a:rPr lang="en-AU" dirty="0"/>
              <a:t>Hangfire</a:t>
            </a:r>
          </a:p>
          <a:p>
            <a:endParaRPr lang="en-AU" dirty="0"/>
          </a:p>
        </p:txBody>
      </p:sp>
      <p:pic>
        <p:nvPicPr>
          <p:cNvPr id="5" name="Picture 4">
            <a:extLst>
              <a:ext uri="{FF2B5EF4-FFF2-40B4-BE49-F238E27FC236}">
                <a16:creationId xmlns:a16="http://schemas.microsoft.com/office/drawing/2014/main" id="{0209A01C-4DFB-400E-9E55-70BA07210D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0387" y="2386854"/>
            <a:ext cx="4285787" cy="2706813"/>
          </a:xfrm>
          <a:prstGeom prst="rect">
            <a:avLst/>
          </a:prstGeom>
        </p:spPr>
      </p:pic>
    </p:spTree>
    <p:extLst>
      <p:ext uri="{BB962C8B-B14F-4D97-AF65-F5344CB8AC3E}">
        <p14:creationId xmlns:p14="http://schemas.microsoft.com/office/powerpoint/2010/main" val="2401009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9DBA7551-BE82-4A83-A620-04C49A96458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69238" y="0"/>
            <a:ext cx="3053523" cy="1899607"/>
          </a:xfrm>
        </p:spPr>
      </p:pic>
      <p:sp>
        <p:nvSpPr>
          <p:cNvPr id="11" name="Content Placeholder 2">
            <a:extLst>
              <a:ext uri="{FF2B5EF4-FFF2-40B4-BE49-F238E27FC236}">
                <a16:creationId xmlns:a16="http://schemas.microsoft.com/office/drawing/2014/main" id="{85EE3D44-B8A7-476E-9576-A8B2CA681FAE}"/>
              </a:ext>
            </a:extLst>
          </p:cNvPr>
          <p:cNvSpPr txBox="1">
            <a:spLocks/>
          </p:cNvSpPr>
          <p:nvPr/>
        </p:nvSpPr>
        <p:spPr>
          <a:xfrm>
            <a:off x="838199" y="1444598"/>
            <a:ext cx="10312022" cy="50176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What is it? Simple scheduling</a:t>
            </a:r>
          </a:p>
          <a:p>
            <a:r>
              <a:rPr lang="en-AU" dirty="0"/>
              <a:t>Uses your websites / apps resources</a:t>
            </a:r>
          </a:p>
          <a:p>
            <a:r>
              <a:rPr lang="en-AU" dirty="0"/>
              <a:t>Open Source -&gt; LGPL 3.0</a:t>
            </a:r>
          </a:p>
          <a:p>
            <a:r>
              <a:rPr lang="en-AU" dirty="0"/>
              <a:t>.Net 4.5 and .Net core</a:t>
            </a:r>
          </a:p>
          <a:p>
            <a:r>
              <a:rPr lang="en-AU" dirty="0"/>
              <a:t>Persistence: InMemory, SQL Server </a:t>
            </a:r>
          </a:p>
          <a:p>
            <a:pPr marL="0" indent="0">
              <a:buNone/>
            </a:pPr>
            <a:r>
              <a:rPr lang="en-AU" dirty="0"/>
              <a:t>   or Redis (paid only)</a:t>
            </a:r>
          </a:p>
          <a:p>
            <a:r>
              <a:rPr lang="en-AU" dirty="0"/>
              <a:t>Will scale out</a:t>
            </a:r>
          </a:p>
          <a:p>
            <a:r>
              <a:rPr lang="en-AU" dirty="0"/>
              <a:t>Automatic Retry</a:t>
            </a:r>
          </a:p>
          <a:p>
            <a:r>
              <a:rPr lang="en-AU" dirty="0"/>
              <a:t>IOC</a:t>
            </a:r>
          </a:p>
          <a:p>
            <a:endParaRPr lang="en-AU" dirty="0"/>
          </a:p>
        </p:txBody>
      </p:sp>
      <p:sp>
        <p:nvSpPr>
          <p:cNvPr id="12" name="TextBox 11">
            <a:extLst>
              <a:ext uri="{FF2B5EF4-FFF2-40B4-BE49-F238E27FC236}">
                <a16:creationId xmlns:a16="http://schemas.microsoft.com/office/drawing/2014/main" id="{0E0003D2-E92B-4696-B5B5-8F552F99948A}"/>
              </a:ext>
            </a:extLst>
          </p:cNvPr>
          <p:cNvSpPr txBox="1"/>
          <p:nvPr/>
        </p:nvSpPr>
        <p:spPr>
          <a:xfrm>
            <a:off x="7745105" y="743803"/>
            <a:ext cx="3534770" cy="461665"/>
          </a:xfrm>
          <a:prstGeom prst="rect">
            <a:avLst/>
          </a:prstGeom>
          <a:noFill/>
        </p:spPr>
        <p:txBody>
          <a:bodyPr wrap="square" rtlCol="0">
            <a:spAutoFit/>
          </a:bodyPr>
          <a:lstStyle/>
          <a:p>
            <a:r>
              <a:rPr lang="en-AU" sz="2400" dirty="0">
                <a:solidFill>
                  <a:schemeClr val="accent1"/>
                </a:solidFill>
              </a:rPr>
              <a:t>https://www.hangfire.io/</a:t>
            </a:r>
          </a:p>
        </p:txBody>
      </p:sp>
      <p:pic>
        <p:nvPicPr>
          <p:cNvPr id="14" name="Picture 13">
            <a:extLst>
              <a:ext uri="{FF2B5EF4-FFF2-40B4-BE49-F238E27FC236}">
                <a16:creationId xmlns:a16="http://schemas.microsoft.com/office/drawing/2014/main" id="{DAD2A650-6C08-46FE-9D90-EC43A5F20D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2144" y="2013539"/>
            <a:ext cx="5162550" cy="3086100"/>
          </a:xfrm>
          <a:prstGeom prst="rect">
            <a:avLst/>
          </a:prstGeom>
        </p:spPr>
      </p:pic>
    </p:spTree>
    <p:extLst>
      <p:ext uri="{BB962C8B-B14F-4D97-AF65-F5344CB8AC3E}">
        <p14:creationId xmlns:p14="http://schemas.microsoft.com/office/powerpoint/2010/main" val="783615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9AD1A-04D8-4E8C-9263-9C2AE70CDFD2}"/>
              </a:ext>
            </a:extLst>
          </p:cNvPr>
          <p:cNvSpPr>
            <a:spLocks noGrp="1"/>
          </p:cNvSpPr>
          <p:nvPr>
            <p:ph type="title"/>
          </p:nvPr>
        </p:nvSpPr>
        <p:spPr/>
        <p:txBody>
          <a:bodyPr/>
          <a:lstStyle/>
          <a:p>
            <a:r>
              <a:rPr lang="en-AU" dirty="0"/>
              <a:t>Hangfire – Job Types</a:t>
            </a:r>
          </a:p>
        </p:txBody>
      </p:sp>
      <p:pic>
        <p:nvPicPr>
          <p:cNvPr id="6" name="Content Placeholder 5">
            <a:extLst>
              <a:ext uri="{FF2B5EF4-FFF2-40B4-BE49-F238E27FC236}">
                <a16:creationId xmlns:a16="http://schemas.microsoft.com/office/drawing/2014/main" id="{6FE839A5-ED1D-4C69-9F1C-3DA9C7EA71E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79112" y="1574086"/>
            <a:ext cx="7389042" cy="4913006"/>
          </a:xfrm>
        </p:spPr>
      </p:pic>
    </p:spTree>
    <p:extLst>
      <p:ext uri="{BB962C8B-B14F-4D97-AF65-F5344CB8AC3E}">
        <p14:creationId xmlns:p14="http://schemas.microsoft.com/office/powerpoint/2010/main" val="2306092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13B76-5E48-4B80-99D8-857ECAF355B9}"/>
              </a:ext>
            </a:extLst>
          </p:cNvPr>
          <p:cNvSpPr>
            <a:spLocks noGrp="1"/>
          </p:cNvSpPr>
          <p:nvPr>
            <p:ph type="title"/>
          </p:nvPr>
        </p:nvSpPr>
        <p:spPr/>
        <p:txBody>
          <a:bodyPr/>
          <a:lstStyle/>
          <a:p>
            <a:r>
              <a:rPr lang="en-AU" dirty="0"/>
              <a:t>Hangfire Installation</a:t>
            </a:r>
          </a:p>
        </p:txBody>
      </p:sp>
      <p:pic>
        <p:nvPicPr>
          <p:cNvPr id="7" name="Picture 6">
            <a:extLst>
              <a:ext uri="{FF2B5EF4-FFF2-40B4-BE49-F238E27FC236}">
                <a16:creationId xmlns:a16="http://schemas.microsoft.com/office/drawing/2014/main" id="{EA96D702-9D18-4ED6-BF8A-9D53D2FF44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097" y="1483018"/>
            <a:ext cx="4131237" cy="996069"/>
          </a:xfrm>
          <a:prstGeom prst="rect">
            <a:avLst/>
          </a:prstGeom>
        </p:spPr>
      </p:pic>
      <p:pic>
        <p:nvPicPr>
          <p:cNvPr id="11" name="Picture 10">
            <a:extLst>
              <a:ext uri="{FF2B5EF4-FFF2-40B4-BE49-F238E27FC236}">
                <a16:creationId xmlns:a16="http://schemas.microsoft.com/office/drawing/2014/main" id="{95B23E58-E213-4A0A-8C6B-A2E8FF235A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097" y="2668084"/>
            <a:ext cx="4207439" cy="985183"/>
          </a:xfrm>
          <a:prstGeom prst="rect">
            <a:avLst/>
          </a:prstGeom>
        </p:spPr>
      </p:pic>
      <mc:AlternateContent xmlns:mc="http://schemas.openxmlformats.org/markup-compatibility/2006" xmlns:p14="http://schemas.microsoft.com/office/powerpoint/2010/main">
        <mc:Choice Requires="p14">
          <p:contentPart p14:bwMode="auto" r:id="rId5">
            <p14:nvContentPartPr>
              <p14:cNvPr id="16" name="Ink 15">
                <a:extLst>
                  <a:ext uri="{FF2B5EF4-FFF2-40B4-BE49-F238E27FC236}">
                    <a16:creationId xmlns:a16="http://schemas.microsoft.com/office/drawing/2014/main" id="{8507EE7A-C0F2-46F2-9885-0724359D8155}"/>
                  </a:ext>
                </a:extLst>
              </p14:cNvPr>
              <p14:cNvContentPartPr/>
              <p14:nvPr/>
            </p14:nvContentPartPr>
            <p14:xfrm>
              <a:off x="422522" y="2043175"/>
              <a:ext cx="2080080" cy="38880"/>
            </p14:xfrm>
          </p:contentPart>
        </mc:Choice>
        <mc:Fallback xmlns="">
          <p:pic>
            <p:nvPicPr>
              <p:cNvPr id="16" name="Ink 15">
                <a:extLst>
                  <a:ext uri="{FF2B5EF4-FFF2-40B4-BE49-F238E27FC236}">
                    <a16:creationId xmlns:a16="http://schemas.microsoft.com/office/drawing/2014/main" id="{8507EE7A-C0F2-46F2-9885-0724359D8155}"/>
                  </a:ext>
                </a:extLst>
              </p:cNvPr>
              <p:cNvPicPr/>
              <p:nvPr/>
            </p:nvPicPr>
            <p:blipFill>
              <a:blip r:embed="rId6"/>
              <a:stretch>
                <a:fillRect/>
              </a:stretch>
            </p:blipFill>
            <p:spPr>
              <a:xfrm>
                <a:off x="368522" y="1935535"/>
                <a:ext cx="218772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0F73129E-0923-4F67-975F-032CBA04D1BB}"/>
                  </a:ext>
                </a:extLst>
              </p14:cNvPr>
              <p14:cNvContentPartPr/>
              <p14:nvPr/>
            </p14:nvContentPartPr>
            <p14:xfrm>
              <a:off x="468602" y="3226135"/>
              <a:ext cx="3173400" cy="47880"/>
            </p14:xfrm>
          </p:contentPart>
        </mc:Choice>
        <mc:Fallback xmlns="">
          <p:pic>
            <p:nvPicPr>
              <p:cNvPr id="17" name="Ink 16">
                <a:extLst>
                  <a:ext uri="{FF2B5EF4-FFF2-40B4-BE49-F238E27FC236}">
                    <a16:creationId xmlns:a16="http://schemas.microsoft.com/office/drawing/2014/main" id="{0F73129E-0923-4F67-975F-032CBA04D1BB}"/>
                  </a:ext>
                </a:extLst>
              </p:cNvPr>
              <p:cNvPicPr/>
              <p:nvPr/>
            </p:nvPicPr>
            <p:blipFill>
              <a:blip r:embed="rId8"/>
              <a:stretch>
                <a:fillRect/>
              </a:stretch>
            </p:blipFill>
            <p:spPr>
              <a:xfrm>
                <a:off x="414962" y="3118495"/>
                <a:ext cx="3281040" cy="263520"/>
              </a:xfrm>
              <a:prstGeom prst="rect">
                <a:avLst/>
              </a:prstGeom>
            </p:spPr>
          </p:pic>
        </mc:Fallback>
      </mc:AlternateContent>
      <p:pic>
        <p:nvPicPr>
          <p:cNvPr id="20" name="Content Placeholder 19">
            <a:extLst>
              <a:ext uri="{FF2B5EF4-FFF2-40B4-BE49-F238E27FC236}">
                <a16:creationId xmlns:a16="http://schemas.microsoft.com/office/drawing/2014/main" id="{89902593-4681-4B72-A419-B0CA9E0A3B80}"/>
              </a:ext>
            </a:extLst>
          </p:cNvPr>
          <p:cNvPicPr>
            <a:picLocks noGrp="1" noChangeAspect="1"/>
          </p:cNvPicPr>
          <p:nvPr>
            <p:ph idx="1"/>
          </p:nvPr>
        </p:nvPicPr>
        <p:blipFill>
          <a:blip r:embed="rId9">
            <a:extLst>
              <a:ext uri="{28A0092B-C50C-407E-A947-70E740481C1C}">
                <a14:useLocalDpi xmlns:a14="http://schemas.microsoft.com/office/drawing/2010/main" val="0"/>
              </a:ext>
            </a:extLst>
          </a:blip>
          <a:stretch>
            <a:fillRect/>
          </a:stretch>
        </p:blipFill>
        <p:spPr>
          <a:xfrm>
            <a:off x="5009149" y="1483019"/>
            <a:ext cx="6661430" cy="4849372"/>
          </a:xfrm>
        </p:spPr>
      </p:pic>
    </p:spTree>
    <p:extLst>
      <p:ext uri="{BB962C8B-B14F-4D97-AF65-F5344CB8AC3E}">
        <p14:creationId xmlns:p14="http://schemas.microsoft.com/office/powerpoint/2010/main" val="1121237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D15F-15A8-437D-B3A9-12A021077C69}"/>
              </a:ext>
            </a:extLst>
          </p:cNvPr>
          <p:cNvSpPr>
            <a:spLocks noGrp="1"/>
          </p:cNvSpPr>
          <p:nvPr>
            <p:ph type="title"/>
          </p:nvPr>
        </p:nvSpPr>
        <p:spPr/>
        <p:txBody>
          <a:bodyPr/>
          <a:lstStyle/>
          <a:p>
            <a:r>
              <a:rPr lang="en-AU" dirty="0"/>
              <a:t>Hangfire.Console</a:t>
            </a:r>
          </a:p>
        </p:txBody>
      </p:sp>
      <p:pic>
        <p:nvPicPr>
          <p:cNvPr id="5" name="Picture 4">
            <a:extLst>
              <a:ext uri="{FF2B5EF4-FFF2-40B4-BE49-F238E27FC236}">
                <a16:creationId xmlns:a16="http://schemas.microsoft.com/office/drawing/2014/main" id="{8263FE4A-1F7D-4A62-B75E-30935BFCC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1370" y="1322134"/>
            <a:ext cx="6805788" cy="5315140"/>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047EC15C-217F-4715-800D-83449812C649}"/>
                  </a:ext>
                </a:extLst>
              </p14:cNvPr>
              <p14:cNvContentPartPr/>
              <p14:nvPr/>
            </p14:nvContentPartPr>
            <p14:xfrm>
              <a:off x="5893442" y="3902935"/>
              <a:ext cx="1431000" cy="24480"/>
            </p14:xfrm>
          </p:contentPart>
        </mc:Choice>
        <mc:Fallback xmlns="">
          <p:pic>
            <p:nvPicPr>
              <p:cNvPr id="7" name="Ink 6">
                <a:extLst>
                  <a:ext uri="{FF2B5EF4-FFF2-40B4-BE49-F238E27FC236}">
                    <a16:creationId xmlns:a16="http://schemas.microsoft.com/office/drawing/2014/main" id="{047EC15C-217F-4715-800D-83449812C649}"/>
                  </a:ext>
                </a:extLst>
              </p:cNvPr>
              <p:cNvPicPr/>
              <p:nvPr/>
            </p:nvPicPr>
            <p:blipFill>
              <a:blip r:embed="rId5"/>
              <a:stretch>
                <a:fillRect/>
              </a:stretch>
            </p:blipFill>
            <p:spPr>
              <a:xfrm>
                <a:off x="5839802" y="3794935"/>
                <a:ext cx="1538640" cy="240120"/>
              </a:xfrm>
              <a:prstGeom prst="rect">
                <a:avLst/>
              </a:prstGeom>
            </p:spPr>
          </p:pic>
        </mc:Fallback>
      </mc:AlternateContent>
      <p:pic>
        <p:nvPicPr>
          <p:cNvPr id="10" name="Picture 9">
            <a:extLst>
              <a:ext uri="{FF2B5EF4-FFF2-40B4-BE49-F238E27FC236}">
                <a16:creationId xmlns:a16="http://schemas.microsoft.com/office/drawing/2014/main" id="{AF9F42EC-7CEA-40CE-A4F9-5ADB21F2A1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842" y="1322134"/>
            <a:ext cx="4212882" cy="1055942"/>
          </a:xfrm>
          <a:prstGeom prst="rect">
            <a:avLst/>
          </a:prstGeom>
        </p:spPr>
      </p:pic>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07415658-E7D2-4D84-A0C4-4F78E9CB7FC5}"/>
                  </a:ext>
                </a:extLst>
              </p14:cNvPr>
              <p14:cNvContentPartPr/>
              <p14:nvPr/>
            </p14:nvContentPartPr>
            <p14:xfrm>
              <a:off x="691497" y="1915122"/>
              <a:ext cx="2434320" cy="50040"/>
            </p14:xfrm>
          </p:contentPart>
        </mc:Choice>
        <mc:Fallback xmlns="">
          <p:pic>
            <p:nvPicPr>
              <p:cNvPr id="11" name="Ink 10">
                <a:extLst>
                  <a:ext uri="{FF2B5EF4-FFF2-40B4-BE49-F238E27FC236}">
                    <a16:creationId xmlns:a16="http://schemas.microsoft.com/office/drawing/2014/main" id="{07415658-E7D2-4D84-A0C4-4F78E9CB7FC5}"/>
                  </a:ext>
                </a:extLst>
              </p:cNvPr>
              <p:cNvPicPr/>
              <p:nvPr/>
            </p:nvPicPr>
            <p:blipFill>
              <a:blip r:embed="rId8"/>
              <a:stretch>
                <a:fillRect/>
              </a:stretch>
            </p:blipFill>
            <p:spPr>
              <a:xfrm>
                <a:off x="637497" y="1807482"/>
                <a:ext cx="2541960" cy="265680"/>
              </a:xfrm>
              <a:prstGeom prst="rect">
                <a:avLst/>
              </a:prstGeom>
            </p:spPr>
          </p:pic>
        </mc:Fallback>
      </mc:AlternateContent>
      <p:pic>
        <p:nvPicPr>
          <p:cNvPr id="17" name="Picture 16">
            <a:extLst>
              <a:ext uri="{FF2B5EF4-FFF2-40B4-BE49-F238E27FC236}">
                <a16:creationId xmlns:a16="http://schemas.microsoft.com/office/drawing/2014/main" id="{9A5048B8-E941-4345-804A-8EE4858D316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4842" y="2971064"/>
            <a:ext cx="4245540" cy="3461748"/>
          </a:xfrm>
          <a:prstGeom prst="rect">
            <a:avLst/>
          </a:prstGeom>
        </p:spPr>
      </p:pic>
    </p:spTree>
    <p:extLst>
      <p:ext uri="{BB962C8B-B14F-4D97-AF65-F5344CB8AC3E}">
        <p14:creationId xmlns:p14="http://schemas.microsoft.com/office/powerpoint/2010/main" val="1239491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4DEC-D5AE-4FE0-8C1E-E614D1D5251E}"/>
              </a:ext>
            </a:extLst>
          </p:cNvPr>
          <p:cNvSpPr>
            <a:spLocks noGrp="1"/>
          </p:cNvSpPr>
          <p:nvPr>
            <p:ph type="title"/>
          </p:nvPr>
        </p:nvSpPr>
        <p:spPr/>
        <p:txBody>
          <a:bodyPr/>
          <a:lstStyle/>
          <a:p>
            <a:r>
              <a:rPr lang="en-AU" dirty="0"/>
              <a:t>Hangfire Dashboard</a:t>
            </a:r>
          </a:p>
        </p:txBody>
      </p:sp>
      <p:pic>
        <p:nvPicPr>
          <p:cNvPr id="5" name="Content Placeholder 4">
            <a:extLst>
              <a:ext uri="{FF2B5EF4-FFF2-40B4-BE49-F238E27FC236}">
                <a16:creationId xmlns:a16="http://schemas.microsoft.com/office/drawing/2014/main" id="{F77ED750-1CAC-4121-A54F-4C3C0ADA786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408856"/>
            <a:ext cx="5211605" cy="5031131"/>
          </a:xfrm>
        </p:spPr>
      </p:pic>
      <p:pic>
        <p:nvPicPr>
          <p:cNvPr id="9" name="Picture 8">
            <a:extLst>
              <a:ext uri="{FF2B5EF4-FFF2-40B4-BE49-F238E27FC236}">
                <a16:creationId xmlns:a16="http://schemas.microsoft.com/office/drawing/2014/main" id="{064ABC1D-6334-4D61-8823-1575BE7A14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664" y="1408856"/>
            <a:ext cx="5244342" cy="5031131"/>
          </a:xfrm>
          <a:prstGeom prst="rect">
            <a:avLst/>
          </a:prstGeom>
        </p:spPr>
      </p:pic>
    </p:spTree>
    <p:extLst>
      <p:ext uri="{BB962C8B-B14F-4D97-AF65-F5344CB8AC3E}">
        <p14:creationId xmlns:p14="http://schemas.microsoft.com/office/powerpoint/2010/main" val="4258191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644</TotalTime>
  <Words>1819</Words>
  <Application>Microsoft Office PowerPoint</Application>
  <PresentationFormat>Widescreen</PresentationFormat>
  <Paragraphs>316</Paragraphs>
  <Slides>29</Slides>
  <Notes>29</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Calibri Light</vt:lpstr>
      <vt:lpstr>Office Theme</vt:lpstr>
      <vt:lpstr>Background Processing</vt:lpstr>
      <vt:lpstr>Joel Viney</vt:lpstr>
      <vt:lpstr>Background Processing</vt:lpstr>
      <vt:lpstr>My History with Background Processing</vt:lpstr>
      <vt:lpstr>PowerPoint Presentation</vt:lpstr>
      <vt:lpstr>Hangfire – Job Types</vt:lpstr>
      <vt:lpstr>Hangfire Installation</vt:lpstr>
      <vt:lpstr>Hangfire.Console</vt:lpstr>
      <vt:lpstr>Hangfire Dashboard</vt:lpstr>
      <vt:lpstr>Hangfire Dashboard II</vt:lpstr>
      <vt:lpstr>PowerPoint Presentation</vt:lpstr>
      <vt:lpstr>PowerPoint Presentation</vt:lpstr>
      <vt:lpstr>PowerPoint Presentation</vt:lpstr>
      <vt:lpstr>Azure Logic Apps</vt:lpstr>
      <vt:lpstr>Microsoft Marketing 301</vt:lpstr>
      <vt:lpstr>Creating a Logic App</vt:lpstr>
      <vt:lpstr>Creating a Logic App II</vt:lpstr>
      <vt:lpstr>Create a Scheduled Job….</vt:lpstr>
      <vt:lpstr>Workflow Designer</vt:lpstr>
      <vt:lpstr>Select an Action</vt:lpstr>
      <vt:lpstr>Select an Action II – Azure Jobs/Functions?</vt:lpstr>
      <vt:lpstr>Select an Action III = SWAGGER!</vt:lpstr>
      <vt:lpstr>Select an Action = HTTP End Point</vt:lpstr>
      <vt:lpstr>Run a Job</vt:lpstr>
      <vt:lpstr>View the Activity Log</vt:lpstr>
      <vt:lpstr>Azure Logic Apps… Okay?</vt:lpstr>
      <vt:lpstr>Summary</vt:lpstr>
      <vt:lpstr>Github Example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Background Processing</dc:title>
  <dc:creator>Joel Viney</dc:creator>
  <cp:lastModifiedBy>Joel Viney</cp:lastModifiedBy>
  <cp:revision>84</cp:revision>
  <dcterms:created xsi:type="dcterms:W3CDTF">2019-02-16T06:29:39Z</dcterms:created>
  <dcterms:modified xsi:type="dcterms:W3CDTF">2019-02-18T06:31:59Z</dcterms:modified>
</cp:coreProperties>
</file>